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</p:sldMasterIdLst>
  <p:notesMasterIdLst>
    <p:notesMasterId r:id="rId65"/>
  </p:notesMasterIdLst>
  <p:sldIdLst>
    <p:sldId id="263" r:id="rId4"/>
    <p:sldId id="312" r:id="rId5"/>
    <p:sldId id="310" r:id="rId6"/>
    <p:sldId id="309" r:id="rId7"/>
    <p:sldId id="311" r:id="rId8"/>
    <p:sldId id="355" r:id="rId9"/>
    <p:sldId id="322" r:id="rId10"/>
    <p:sldId id="356" r:id="rId11"/>
    <p:sldId id="331" r:id="rId12"/>
    <p:sldId id="358" r:id="rId13"/>
    <p:sldId id="357" r:id="rId14"/>
    <p:sldId id="289" r:id="rId15"/>
    <p:sldId id="305" r:id="rId16"/>
    <p:sldId id="306" r:id="rId17"/>
    <p:sldId id="307" r:id="rId18"/>
    <p:sldId id="304" r:id="rId19"/>
    <p:sldId id="318" r:id="rId20"/>
    <p:sldId id="317" r:id="rId21"/>
    <p:sldId id="314" r:id="rId22"/>
    <p:sldId id="315" r:id="rId23"/>
    <p:sldId id="328" r:id="rId24"/>
    <p:sldId id="303" r:id="rId25"/>
    <p:sldId id="335" r:id="rId26"/>
    <p:sldId id="334" r:id="rId27"/>
    <p:sldId id="359" r:id="rId28"/>
    <p:sldId id="333" r:id="rId29"/>
    <p:sldId id="337" r:id="rId30"/>
    <p:sldId id="336" r:id="rId31"/>
    <p:sldId id="346" r:id="rId32"/>
    <p:sldId id="338" r:id="rId33"/>
    <p:sldId id="347" r:id="rId34"/>
    <p:sldId id="332" r:id="rId35"/>
    <p:sldId id="339" r:id="rId36"/>
    <p:sldId id="361" r:id="rId37"/>
    <p:sldId id="340" r:id="rId38"/>
    <p:sldId id="316" r:id="rId39"/>
    <p:sldId id="323" r:id="rId40"/>
    <p:sldId id="324" r:id="rId41"/>
    <p:sldId id="325" r:id="rId42"/>
    <p:sldId id="319" r:id="rId43"/>
    <p:sldId id="326" r:id="rId44"/>
    <p:sldId id="341" r:id="rId45"/>
    <p:sldId id="362" r:id="rId46"/>
    <p:sldId id="363" r:id="rId47"/>
    <p:sldId id="348" r:id="rId48"/>
    <p:sldId id="342" r:id="rId49"/>
    <p:sldId id="343" r:id="rId50"/>
    <p:sldId id="344" r:id="rId51"/>
    <p:sldId id="345" r:id="rId52"/>
    <p:sldId id="360" r:id="rId53"/>
    <p:sldId id="320" r:id="rId54"/>
    <p:sldId id="327" r:id="rId55"/>
    <p:sldId id="330" r:id="rId56"/>
    <p:sldId id="349" r:id="rId57"/>
    <p:sldId id="350" r:id="rId58"/>
    <p:sldId id="351" r:id="rId59"/>
    <p:sldId id="352" r:id="rId60"/>
    <p:sldId id="353" r:id="rId61"/>
    <p:sldId id="354" r:id="rId62"/>
    <p:sldId id="321" r:id="rId63"/>
    <p:sldId id="267" r:id="rId6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2B0B"/>
    <a:srgbClr val="3333CC"/>
    <a:srgbClr val="FF3300"/>
    <a:srgbClr val="CC00CC"/>
    <a:srgbClr val="FEF09E"/>
    <a:srgbClr val="7FEDF9"/>
    <a:srgbClr val="4BACC6"/>
    <a:srgbClr val="C0C0C0"/>
    <a:srgbClr val="54C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AF606853-7671-496A-8E4F-DF71F8EC918B}" styleName="Stile scuro 1 - Color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3953" autoAdjust="0"/>
  </p:normalViewPr>
  <p:slideViewPr>
    <p:cSldViewPr showGuides="1">
      <p:cViewPr varScale="1">
        <p:scale>
          <a:sx n="58" d="100"/>
          <a:sy n="58" d="100"/>
        </p:scale>
        <p:origin x="12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9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21634-926F-4531-B6B6-03D6D3CD15B0}" type="datetimeFigureOut">
              <a:rPr lang="it-IT" smtClean="0"/>
              <a:t>10/02/2022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71642-A7E4-4831-9AD8-42FFDBD01B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386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71642-A7E4-4831-9AD8-42FFDBD01BA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74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3563888" y="548680"/>
            <a:ext cx="5185023" cy="453650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inserire </a:t>
            </a:r>
          </a:p>
          <a:p>
            <a:pPr lvl="0"/>
            <a:r>
              <a:rPr lang="it-IT" dirty="0"/>
              <a:t>il titolo della presentazione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3563938" y="5379814"/>
            <a:ext cx="5256212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3563938" y="5877942"/>
            <a:ext cx="5329237" cy="791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Dipartimento/Struttura </a:t>
            </a:r>
            <a:r>
              <a:rPr lang="it-IT" dirty="0" err="1"/>
              <a:t>xxxxxx</a:t>
            </a:r>
            <a:r>
              <a:rPr lang="it-IT" dirty="0"/>
              <a:t> </a:t>
            </a:r>
            <a:r>
              <a:rPr lang="it-IT" dirty="0" err="1"/>
              <a:t>xxxxxxxxxxxx</a:t>
            </a:r>
            <a:r>
              <a:rPr lang="it-IT" dirty="0"/>
              <a:t> </a:t>
            </a:r>
            <a:r>
              <a:rPr lang="it-IT" dirty="0" err="1"/>
              <a:t>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r>
              <a:rPr lang="it-IT" dirty="0"/>
              <a:t> </a:t>
            </a:r>
            <a:r>
              <a:rPr lang="it-IT" dirty="0" err="1"/>
              <a:t>xxxxxxxxxxxxxxxxxxx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672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punto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1412875"/>
            <a:ext cx="8424862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1989138"/>
            <a:ext cx="8424862" cy="3960812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 baseline="0">
                <a:latin typeface="Century Gothic" panose="020B0502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80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it-IT" dirty="0"/>
              <a:t>Fare clic per modificare il punto elenco uno</a:t>
            </a:r>
          </a:p>
          <a:p>
            <a:pPr lvl="1"/>
            <a:r>
              <a:rPr lang="it-IT" dirty="0"/>
              <a:t>Fare clic per modificare il punto elenco due</a:t>
            </a:r>
          </a:p>
          <a:p>
            <a:pPr lvl="1"/>
            <a:r>
              <a:rPr lang="it-IT" dirty="0"/>
              <a:t>Fare clic per modificare il punto elenco tre</a:t>
            </a:r>
          </a:p>
          <a:p>
            <a:pPr lvl="1"/>
            <a:r>
              <a:rPr lang="it-IT" dirty="0"/>
              <a:t>Fare clic per modificare il punto elenco quattro</a:t>
            </a:r>
          </a:p>
        </p:txBody>
      </p:sp>
      <p:sp>
        <p:nvSpPr>
          <p:cNvPr id="16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76673"/>
            <a:ext cx="8424862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04385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476673"/>
            <a:ext cx="8424862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1412875"/>
            <a:ext cx="8424862" cy="460841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41815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grafico 8"/>
          <p:cNvSpPr>
            <a:spLocks noGrp="1"/>
          </p:cNvSpPr>
          <p:nvPr>
            <p:ph type="chart" sz="quarter" idx="10" hasCustomPrompt="1"/>
          </p:nvPr>
        </p:nvSpPr>
        <p:spPr>
          <a:xfrm>
            <a:off x="683269" y="2781300"/>
            <a:ext cx="7777163" cy="3024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Fare clic sull’icona per inserire un grafico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1412875"/>
            <a:ext cx="8424862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6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476673"/>
            <a:ext cx="8424862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55583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/>
          <p:cNvSpPr>
            <a:spLocks noGrp="1"/>
          </p:cNvSpPr>
          <p:nvPr>
            <p:ph type="pic" sz="quarter" idx="10" hasCustomPrompt="1"/>
          </p:nvPr>
        </p:nvSpPr>
        <p:spPr>
          <a:xfrm>
            <a:off x="1150937" y="1700808"/>
            <a:ext cx="6842125" cy="4105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Century Gothic" panose="020B0502020202020204" pitchFamily="34" charset="0"/>
              </a:defRPr>
            </a:lvl1pPr>
          </a:lstStyle>
          <a:p>
            <a:r>
              <a:rPr lang="it-IT" dirty="0"/>
              <a:t>Fare clic sull’icona per inserire un’immagine</a:t>
            </a:r>
          </a:p>
        </p:txBody>
      </p:sp>
      <p:sp>
        <p:nvSpPr>
          <p:cNvPr id="5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476673"/>
            <a:ext cx="8424862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97025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115616" y="2780928"/>
            <a:ext cx="6912768" cy="43237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 hasCustomPrompt="1"/>
          </p:nvPr>
        </p:nvSpPr>
        <p:spPr>
          <a:xfrm>
            <a:off x="1079612" y="3573016"/>
            <a:ext cx="6984776" cy="9361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Struttura</a:t>
            </a: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042988" y="4725144"/>
            <a:ext cx="7058025" cy="144016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nome.cognome@unibo.it</a:t>
            </a:r>
          </a:p>
          <a:p>
            <a:pPr lvl="0"/>
            <a:r>
              <a:rPr lang="it-IT" dirty="0"/>
              <a:t>051 20 99982</a:t>
            </a:r>
          </a:p>
        </p:txBody>
      </p:sp>
    </p:spTree>
    <p:extLst>
      <p:ext uri="{BB962C8B-B14F-4D97-AF65-F5344CB8AC3E}">
        <p14:creationId xmlns:p14="http://schemas.microsoft.com/office/powerpoint/2010/main" val="424945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D2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2808312" cy="2808312"/>
          </a:xfrm>
          <a:prstGeom prst="rect">
            <a:avLst/>
          </a:prstGeom>
        </p:spPr>
      </p:pic>
      <p:cxnSp>
        <p:nvCxnSpPr>
          <p:cNvPr id="12" name="Connettore 1 11"/>
          <p:cNvCxnSpPr/>
          <p:nvPr userDrawn="1"/>
        </p:nvCxnSpPr>
        <p:spPr>
          <a:xfrm>
            <a:off x="3275856" y="188640"/>
            <a:ext cx="0" cy="64087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65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6580262" y="6173407"/>
            <a:ext cx="2411760" cy="548680"/>
          </a:xfrm>
          <a:prstGeom prst="rect">
            <a:avLst/>
          </a:prstGeom>
          <a:solidFill>
            <a:srgbClr val="BD2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"/>
          <a:stretch/>
        </p:blipFill>
        <p:spPr>
          <a:xfrm>
            <a:off x="6782011" y="6182111"/>
            <a:ext cx="2008262" cy="5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5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7" r:id="rId3"/>
    <p:sldLayoutId id="214748366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D2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86" y="620688"/>
            <a:ext cx="2052228" cy="2052228"/>
          </a:xfrm>
          <a:prstGeom prst="rect">
            <a:avLst/>
          </a:prstGeom>
        </p:spPr>
      </p:pic>
      <p:sp>
        <p:nvSpPr>
          <p:cNvPr id="9" name="CasellaDiTesto 8"/>
          <p:cNvSpPr txBox="1"/>
          <p:nvPr userDrawn="1"/>
        </p:nvSpPr>
        <p:spPr>
          <a:xfrm>
            <a:off x="3131840" y="6453336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www.unibo.it</a:t>
            </a:r>
          </a:p>
        </p:txBody>
      </p:sp>
    </p:spTree>
    <p:extLst>
      <p:ext uri="{BB962C8B-B14F-4D97-AF65-F5344CB8AC3E}">
        <p14:creationId xmlns:p14="http://schemas.microsoft.com/office/powerpoint/2010/main" val="186839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mailto:distal.rda-web@unibo.it" TargetMode="Externa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distal.spedizioni@unibo.it" TargetMode="External"/><Relationship Id="rId2" Type="http://schemas.openxmlformats.org/officeDocument/2006/relationships/hyperlink" Target="mailto:distal.acquisticoop@unibo.it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distal.rda-web@unibo.it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3563888" y="332656"/>
            <a:ext cx="5185023" cy="4536504"/>
          </a:xfrm>
        </p:spPr>
        <p:txBody>
          <a:bodyPr/>
          <a:lstStyle/>
          <a:p>
            <a:pPr algn="ctr"/>
            <a:r>
              <a:rPr lang="it-IT" dirty="0"/>
              <a:t>Ufficio Approvvigionamenti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ACQUISTI &amp; </a:t>
            </a:r>
          </a:p>
          <a:p>
            <a:pPr algn="ctr"/>
            <a:r>
              <a:rPr lang="it-IT" dirty="0"/>
              <a:t>RDA WEB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A148726-C977-4FBD-B894-BACD44DB56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Linee guida operative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EE01572C-A9C9-4073-9E5B-BBB4DD113A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/>
              <a:t>Dipartimento di Scienze e Tecnologie Agro-Alimentari</a:t>
            </a:r>
          </a:p>
        </p:txBody>
      </p:sp>
    </p:spTree>
    <p:extLst>
      <p:ext uri="{BB962C8B-B14F-4D97-AF65-F5344CB8AC3E}">
        <p14:creationId xmlns:p14="http://schemas.microsoft.com/office/powerpoint/2010/main" val="308523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DCFAE7DC-0254-4EDF-AF74-66D2516A18A5}"/>
              </a:ext>
            </a:extLst>
          </p:cNvPr>
          <p:cNvSpPr txBox="1">
            <a:spLocks/>
          </p:cNvSpPr>
          <p:nvPr/>
        </p:nvSpPr>
        <p:spPr>
          <a:xfrm>
            <a:off x="856663" y="2432051"/>
            <a:ext cx="7848872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ORDINE = CONTRATTO </a:t>
            </a:r>
          </a:p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tra committente PA e fornitore</a:t>
            </a:r>
          </a:p>
          <a:p>
            <a:pPr algn="ctr"/>
            <a:endParaRPr lang="it-IT" sz="28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886603FB-618F-4B9A-83BE-C0BCF731DA52}"/>
              </a:ext>
            </a:extLst>
          </p:cNvPr>
          <p:cNvSpPr txBox="1">
            <a:spLocks/>
          </p:cNvSpPr>
          <p:nvPr/>
        </p:nvSpPr>
        <p:spPr>
          <a:xfrm>
            <a:off x="345788" y="3429000"/>
            <a:ext cx="8870623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2" name="Picture 4" descr="Rules of the Game approved for 2022-24 &amp;gt; World ParaVolleyWorld ParaVolley">
            <a:extLst>
              <a:ext uri="{FF2B5EF4-FFF2-40B4-BE49-F238E27FC236}">
                <a16:creationId xmlns:a16="http://schemas.microsoft.com/office/drawing/2014/main" id="{78007B70-D9A3-431E-B881-0510D976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970" y="3964901"/>
            <a:ext cx="341750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B73D3703-B961-4E23-9D16-3DC618A5BCB8}"/>
              </a:ext>
            </a:extLst>
          </p:cNvPr>
          <p:cNvSpPr txBox="1">
            <a:spLocks/>
          </p:cNvSpPr>
          <p:nvPr/>
        </p:nvSpPr>
        <p:spPr>
          <a:xfrm>
            <a:off x="0" y="363299"/>
            <a:ext cx="6538476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Preceduto da </a:t>
            </a:r>
          </a:p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Richiesta di ordine / preordine</a:t>
            </a:r>
          </a:p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 gruppo di ricerca ad amministrazione</a:t>
            </a:r>
          </a:p>
        </p:txBody>
      </p:sp>
      <p:sp>
        <p:nvSpPr>
          <p:cNvPr id="2" name="Freccia a sinistra 1">
            <a:extLst>
              <a:ext uri="{FF2B5EF4-FFF2-40B4-BE49-F238E27FC236}">
                <a16:creationId xmlns:a16="http://schemas.microsoft.com/office/drawing/2014/main" id="{618E2D2A-1D1C-4D1F-AC95-1B7DAFC2ADDF}"/>
              </a:ext>
            </a:extLst>
          </p:cNvPr>
          <p:cNvSpPr/>
          <p:nvPr/>
        </p:nvSpPr>
        <p:spPr>
          <a:xfrm>
            <a:off x="6781988" y="620472"/>
            <a:ext cx="2016224" cy="151238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RDA WEB</a:t>
            </a:r>
          </a:p>
        </p:txBody>
      </p:sp>
    </p:spTree>
    <p:extLst>
      <p:ext uri="{BB962C8B-B14F-4D97-AF65-F5344CB8AC3E}">
        <p14:creationId xmlns:p14="http://schemas.microsoft.com/office/powerpoint/2010/main" val="289877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DCFAE7DC-0254-4EDF-AF74-66D2516A18A5}"/>
              </a:ext>
            </a:extLst>
          </p:cNvPr>
          <p:cNvSpPr txBox="1">
            <a:spLocks/>
          </p:cNvSpPr>
          <p:nvPr/>
        </p:nvSpPr>
        <p:spPr>
          <a:xfrm>
            <a:off x="647564" y="404664"/>
            <a:ext cx="7848872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ORDINE = CONTRATTO </a:t>
            </a:r>
          </a:p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tra committente PA e fornitore</a:t>
            </a:r>
          </a:p>
          <a:p>
            <a:pPr algn="ctr"/>
            <a:endParaRPr lang="it-IT" sz="28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886603FB-618F-4B9A-83BE-C0BCF731DA52}"/>
              </a:ext>
            </a:extLst>
          </p:cNvPr>
          <p:cNvSpPr txBox="1">
            <a:spLocks/>
          </p:cNvSpPr>
          <p:nvPr/>
        </p:nvSpPr>
        <p:spPr>
          <a:xfrm>
            <a:off x="345788" y="3429000"/>
            <a:ext cx="8870623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2" name="Picture 4" descr="Rules of the Game approved for 2022-24 &amp;gt; World ParaVolleyWorld ParaVolley">
            <a:extLst>
              <a:ext uri="{FF2B5EF4-FFF2-40B4-BE49-F238E27FC236}">
                <a16:creationId xmlns:a16="http://schemas.microsoft.com/office/drawing/2014/main" id="{78007B70-D9A3-431E-B881-0510D976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99083"/>
            <a:ext cx="341750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302C690-5DCE-4D07-B347-8A2B6382B7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0" t="14121" r="21650" b="6600"/>
          <a:stretch/>
        </p:blipFill>
        <p:spPr>
          <a:xfrm>
            <a:off x="11833" y="2426012"/>
            <a:ext cx="4811999" cy="279598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55CF50C-DADB-47E3-A16B-848CA5B005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8" t="14120" r="35825" b="16401"/>
          <a:stretch/>
        </p:blipFill>
        <p:spPr>
          <a:xfrm>
            <a:off x="4794926" y="1642174"/>
            <a:ext cx="4308990" cy="52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55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4076096" y="1196752"/>
            <a:ext cx="4968478" cy="4608413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PIANIFICAZIONE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it-IT" sz="32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RENDICONTAZIONE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it-IT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CORRETTEZZA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it-IT" sz="3200" b="1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BUON SENSO</a:t>
            </a: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026" name="Picture 2" descr="Ordini classici: Capitelli greci e romani">
            <a:extLst>
              <a:ext uri="{FF2B5EF4-FFF2-40B4-BE49-F238E27FC236}">
                <a16:creationId xmlns:a16="http://schemas.microsoft.com/office/drawing/2014/main" id="{C01AEE0E-3029-4BDC-B192-D0A9ABCC9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5" y="146228"/>
            <a:ext cx="4176464" cy="656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53A515C-57B3-4924-B727-2057B6A72E19}"/>
              </a:ext>
            </a:extLst>
          </p:cNvPr>
          <p:cNvSpPr txBox="1"/>
          <p:nvPr/>
        </p:nvSpPr>
        <p:spPr>
          <a:xfrm>
            <a:off x="4380175" y="437183"/>
            <a:ext cx="46085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Gentlemen, what are the four pillars?</a:t>
            </a:r>
          </a:p>
          <a:p>
            <a:pPr algn="r"/>
            <a:r>
              <a:rPr lang="en-US" sz="1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Cit.</a:t>
            </a:r>
            <a:endParaRPr lang="it-IT" sz="1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0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979712" y="188641"/>
            <a:ext cx="4968478" cy="792088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PIANIFICAZIONE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805EB2E-1E67-4F7D-ADBD-9A1DCD4F1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59" y="1772816"/>
            <a:ext cx="1946557" cy="2520280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1F09BF09-4E4F-467C-BF4C-5E0D2560D904}"/>
              </a:ext>
            </a:extLst>
          </p:cNvPr>
          <p:cNvGrpSpPr/>
          <p:nvPr/>
        </p:nvGrpSpPr>
        <p:grpSpPr>
          <a:xfrm>
            <a:off x="2301216" y="1729347"/>
            <a:ext cx="6698768" cy="2672916"/>
            <a:chOff x="2301216" y="1729347"/>
            <a:chExt cx="6698768" cy="2672916"/>
          </a:xfrm>
        </p:grpSpPr>
        <p:pic>
          <p:nvPicPr>
            <p:cNvPr id="3076" name="Picture 4" descr="Le più belle scatole di sardine che tu abbia mai visto! | Packly Blog">
              <a:extLst>
                <a:ext uri="{FF2B5EF4-FFF2-40B4-BE49-F238E27FC236}">
                  <a16:creationId xmlns:a16="http://schemas.microsoft.com/office/drawing/2014/main" id="{D0B39ECC-2BF3-4B33-B9E2-4A37AFFD6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729347"/>
              <a:ext cx="3563888" cy="2672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7F32AB2B-1B8A-42E9-98B3-55A4354D65C2}"/>
                </a:ext>
              </a:extLst>
            </p:cNvPr>
            <p:cNvSpPr/>
            <p:nvPr/>
          </p:nvSpPr>
          <p:spPr>
            <a:xfrm>
              <a:off x="2301216" y="1909571"/>
              <a:ext cx="3350904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it-IT" sz="2800" dirty="0">
                  <a:solidFill>
                    <a:srgbClr val="BD2B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102 DOCENTI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it-IT" sz="2800" dirty="0">
                  <a:solidFill>
                    <a:srgbClr val="BD2B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59 RICERCATORI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it-IT" sz="2800" dirty="0">
                  <a:solidFill>
                    <a:srgbClr val="BD2B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103 TA 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it-IT" sz="2800" dirty="0">
                  <a:solidFill>
                    <a:srgbClr val="BD2B0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∞ non strutturati</a:t>
              </a:r>
            </a:p>
          </p:txBody>
        </p:sp>
      </p:grpSp>
      <p:pic>
        <p:nvPicPr>
          <p:cNvPr id="3078" name="Picture 6" descr="I Fantastici Quattro: una star di The Flash si candida come Torcia Umana">
            <a:extLst>
              <a:ext uri="{FF2B5EF4-FFF2-40B4-BE49-F238E27FC236}">
                <a16:creationId xmlns:a16="http://schemas.microsoft.com/office/drawing/2014/main" id="{D6DDAFD3-8D50-46C7-8483-15BDFB56B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93" y="3725453"/>
            <a:ext cx="5496300" cy="30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33AFF69-6F79-47B2-B586-E160493B5B54}"/>
              </a:ext>
            </a:extLst>
          </p:cNvPr>
          <p:cNvSpPr/>
          <p:nvPr/>
        </p:nvSpPr>
        <p:spPr>
          <a:xfrm>
            <a:off x="345788" y="836712"/>
            <a:ext cx="8442441" cy="792088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Previsione è necessaria all’organizzazione di Dipartimento</a:t>
            </a:r>
            <a:endParaRPr lang="en-US" sz="24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3AD64C2-5902-4FAA-B12C-40BB46D71BCE}"/>
              </a:ext>
            </a:extLst>
          </p:cNvPr>
          <p:cNvSpPr/>
          <p:nvPr/>
        </p:nvSpPr>
        <p:spPr>
          <a:xfrm>
            <a:off x="119782" y="4848837"/>
            <a:ext cx="40773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1,300 ordini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Circa 3,500 fatture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8 colleghi TA!</a:t>
            </a:r>
          </a:p>
        </p:txBody>
      </p:sp>
    </p:spTree>
    <p:extLst>
      <p:ext uri="{BB962C8B-B14F-4D97-AF65-F5344CB8AC3E}">
        <p14:creationId xmlns:p14="http://schemas.microsoft.com/office/powerpoint/2010/main" val="6082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colo Bozzetti Uomo Con Doro Vincitore Coppa - Fotografie stock e altre  immagini di Adulto - iStock">
            <a:extLst>
              <a:ext uri="{FF2B5EF4-FFF2-40B4-BE49-F238E27FC236}">
                <a16:creationId xmlns:a16="http://schemas.microsoft.com/office/drawing/2014/main" id="{A94594D6-B360-45D5-8D8D-63379EF76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172" y="2460674"/>
            <a:ext cx="3273828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F32AB2B-1B8A-42E9-98B3-55A4354D65C2}"/>
              </a:ext>
            </a:extLst>
          </p:cNvPr>
          <p:cNvSpPr/>
          <p:nvPr/>
        </p:nvSpPr>
        <p:spPr>
          <a:xfrm>
            <a:off x="611560" y="1909571"/>
            <a:ext cx="69847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Presentazione della richiesta di ordine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Verifica DURC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Verifica requisiti art 80 e coordinate bancarie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Verifiche ANAC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Capienza fondi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DETERMINA A CONTRARRE</a:t>
            </a:r>
          </a:p>
          <a:p>
            <a:endParaRPr lang="it-IT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ORDINE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F1E6DB-E354-434E-BB1C-29710DE0117D}"/>
              </a:ext>
            </a:extLst>
          </p:cNvPr>
          <p:cNvSpPr txBox="1"/>
          <p:nvPr/>
        </p:nvSpPr>
        <p:spPr>
          <a:xfrm>
            <a:off x="6372200" y="636411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 be </a:t>
            </a:r>
            <a:r>
              <a:rPr lang="it-IT" sz="2400" dirty="0" err="1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continued</a:t>
            </a:r>
            <a:r>
              <a:rPr lang="it-IT" sz="2400" dirty="0"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……</a:t>
            </a:r>
          </a:p>
        </p:txBody>
      </p:sp>
      <p:sp>
        <p:nvSpPr>
          <p:cNvPr id="5" name="Freccia a sinistra 4">
            <a:extLst>
              <a:ext uri="{FF2B5EF4-FFF2-40B4-BE49-F238E27FC236}">
                <a16:creationId xmlns:a16="http://schemas.microsoft.com/office/drawing/2014/main" id="{5D762999-024A-460D-9FB8-83FC26B127AC}"/>
              </a:ext>
            </a:extLst>
          </p:cNvPr>
          <p:cNvSpPr/>
          <p:nvPr/>
        </p:nvSpPr>
        <p:spPr>
          <a:xfrm>
            <a:off x="2699792" y="5301208"/>
            <a:ext cx="2952328" cy="1440159"/>
          </a:xfrm>
          <a:prstGeom prst="leftArrow">
            <a:avLst/>
          </a:prstGeom>
          <a:solidFill>
            <a:srgbClr val="FFC000"/>
          </a:solidFill>
          <a:ln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Obbligazione contrattuale UNIBO</a:t>
            </a:r>
          </a:p>
        </p:txBody>
      </p: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42443A25-E764-43AF-97CB-7078404E0282}"/>
              </a:ext>
            </a:extLst>
          </p:cNvPr>
          <p:cNvSpPr txBox="1">
            <a:spLocks/>
          </p:cNvSpPr>
          <p:nvPr/>
        </p:nvSpPr>
        <p:spPr>
          <a:xfrm>
            <a:off x="1979712" y="188641"/>
            <a:ext cx="4968478" cy="79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PIANIFICAZIONE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8F40BA0-296F-489D-AE19-C0D3DC960613}"/>
              </a:ext>
            </a:extLst>
          </p:cNvPr>
          <p:cNvSpPr/>
          <p:nvPr/>
        </p:nvSpPr>
        <p:spPr>
          <a:xfrm>
            <a:off x="345788" y="836712"/>
            <a:ext cx="8442441" cy="792088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Previsione è necessaria all’organizzazione di Dipartimento</a:t>
            </a:r>
            <a:endParaRPr lang="en-US" sz="24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3B444BC-7A17-47B3-BC08-264D48DFA256}"/>
              </a:ext>
            </a:extLst>
          </p:cNvPr>
          <p:cNvSpPr txBox="1"/>
          <p:nvPr/>
        </p:nvSpPr>
        <p:spPr>
          <a:xfrm>
            <a:off x="568152" y="4912674"/>
            <a:ext cx="5876056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RDA WEB acquisti.unibo.it</a:t>
            </a:r>
          </a:p>
        </p:txBody>
      </p:sp>
    </p:spTree>
    <p:extLst>
      <p:ext uri="{BB962C8B-B14F-4D97-AF65-F5344CB8AC3E}">
        <p14:creationId xmlns:p14="http://schemas.microsoft.com/office/powerpoint/2010/main" val="33190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7F32AB2B-1B8A-42E9-98B3-55A4354D65C2}"/>
              </a:ext>
            </a:extLst>
          </p:cNvPr>
          <p:cNvSpPr/>
          <p:nvPr/>
        </p:nvSpPr>
        <p:spPr>
          <a:xfrm>
            <a:off x="611560" y="1909571"/>
            <a:ext cx="69847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Fornitura / esecuzione del servizio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Trasmissione DDT / conferma servizio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Verifica fattura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Nota di credito? Registrazione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Verifica fattura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Nota di credito? Registrazione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Verifica fattura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Verifica DURC - Equitalia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Pagamento</a:t>
            </a:r>
          </a:p>
          <a:p>
            <a:endParaRPr lang="it-IT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Picture 2" descr="Ufoforum.it • Leggi argomento - Il Livello di Qualità dell&amp;#39;Informazione">
            <a:extLst>
              <a:ext uri="{FF2B5EF4-FFF2-40B4-BE49-F238E27FC236}">
                <a16:creationId xmlns:a16="http://schemas.microsoft.com/office/drawing/2014/main" id="{9204F935-F98C-45BB-B8F2-DAEDFECC0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9448" r="8251" b="10241"/>
          <a:stretch/>
        </p:blipFill>
        <p:spPr bwMode="auto">
          <a:xfrm>
            <a:off x="6012160" y="3083362"/>
            <a:ext cx="3024336" cy="29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8455669C-CEB7-4565-80A8-0AD11FC5BE87}"/>
              </a:ext>
            </a:extLst>
          </p:cNvPr>
          <p:cNvSpPr txBox="1">
            <a:spLocks/>
          </p:cNvSpPr>
          <p:nvPr/>
        </p:nvSpPr>
        <p:spPr>
          <a:xfrm>
            <a:off x="1979712" y="188641"/>
            <a:ext cx="4968478" cy="79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PIANIFICAZIONE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8BAACA2-3967-4944-AC0A-710EE48BB774}"/>
              </a:ext>
            </a:extLst>
          </p:cNvPr>
          <p:cNvSpPr/>
          <p:nvPr/>
        </p:nvSpPr>
        <p:spPr>
          <a:xfrm>
            <a:off x="345788" y="836712"/>
            <a:ext cx="8442441" cy="792088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Previsione è necessaria all’organizzazione di Dipartimento</a:t>
            </a:r>
            <a:endParaRPr lang="en-US" sz="24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Freccia circolare a sinistra 8">
            <a:extLst>
              <a:ext uri="{FF2B5EF4-FFF2-40B4-BE49-F238E27FC236}">
                <a16:creationId xmlns:a16="http://schemas.microsoft.com/office/drawing/2014/main" id="{9500A8FB-4F90-4620-B356-FCDBE7F8515D}"/>
              </a:ext>
            </a:extLst>
          </p:cNvPr>
          <p:cNvSpPr/>
          <p:nvPr/>
        </p:nvSpPr>
        <p:spPr>
          <a:xfrm rot="10800000">
            <a:off x="107504" y="3083362"/>
            <a:ext cx="576064" cy="1641782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979712" y="188641"/>
            <a:ext cx="4968478" cy="792088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PIANIFICAZIONE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328F694-2641-4977-8A9F-FA26934882E7}"/>
              </a:ext>
            </a:extLst>
          </p:cNvPr>
          <p:cNvSpPr/>
          <p:nvPr/>
        </p:nvSpPr>
        <p:spPr>
          <a:xfrm>
            <a:off x="345788" y="908721"/>
            <a:ext cx="8442441" cy="792088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Razionalizzazione acquisti è un OBBLIGO della PA</a:t>
            </a:r>
            <a:endParaRPr lang="en-US" sz="24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886603FB-618F-4B9A-83BE-C0BCF731DA52}"/>
              </a:ext>
            </a:extLst>
          </p:cNvPr>
          <p:cNvSpPr txBox="1">
            <a:spLocks/>
          </p:cNvSpPr>
          <p:nvPr/>
        </p:nvSpPr>
        <p:spPr>
          <a:xfrm>
            <a:off x="345788" y="3429000"/>
            <a:ext cx="8870623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5D1B60ED-D8B3-4392-A1A9-5775852A1EEB}"/>
              </a:ext>
            </a:extLst>
          </p:cNvPr>
          <p:cNvSpPr txBox="1">
            <a:spLocks/>
          </p:cNvSpPr>
          <p:nvPr/>
        </p:nvSpPr>
        <p:spPr>
          <a:xfrm>
            <a:off x="310778" y="4970446"/>
            <a:ext cx="8365678" cy="12668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Esempio: </a:t>
            </a:r>
          </a:p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progetto 14 mesi – prevede l’acquisto di 350 galline – pollaio 7 capi alla volta </a:t>
            </a:r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sym typeface="Wingdings" panose="05000000000000000000" pitchFamily="2" charset="2"/>
              </a:rPr>
              <a:t> NO 50 ordini da 7 galline!!!</a:t>
            </a: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Buffe e dal pelo simile ai gatti. La gallina moroseta, una dolce compagna  di vita - YouTube">
            <a:extLst>
              <a:ext uri="{FF2B5EF4-FFF2-40B4-BE49-F238E27FC236}">
                <a16:creationId xmlns:a16="http://schemas.microsoft.com/office/drawing/2014/main" id="{4548BFA5-4E41-4D29-9A9B-93874E16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67" y="2045693"/>
            <a:ext cx="4657700" cy="26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54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979712" y="188641"/>
            <a:ext cx="4968478" cy="792088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PIANIFICAZIONE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328F694-2641-4977-8A9F-FA26934882E7}"/>
              </a:ext>
            </a:extLst>
          </p:cNvPr>
          <p:cNvSpPr/>
          <p:nvPr/>
        </p:nvSpPr>
        <p:spPr>
          <a:xfrm>
            <a:off x="345788" y="908721"/>
            <a:ext cx="8442441" cy="792088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Razionalizzazione acquisti è un OBBLIGO della PA</a:t>
            </a:r>
            <a:endParaRPr lang="en-US" sz="24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886603FB-618F-4B9A-83BE-C0BCF731DA52}"/>
              </a:ext>
            </a:extLst>
          </p:cNvPr>
          <p:cNvSpPr txBox="1">
            <a:spLocks/>
          </p:cNvSpPr>
          <p:nvPr/>
        </p:nvSpPr>
        <p:spPr>
          <a:xfrm>
            <a:off x="345788" y="3429000"/>
            <a:ext cx="8870623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5D1B60ED-D8B3-4392-A1A9-5775852A1EEB}"/>
              </a:ext>
            </a:extLst>
          </p:cNvPr>
          <p:cNvSpPr txBox="1">
            <a:spLocks/>
          </p:cNvSpPr>
          <p:nvPr/>
        </p:nvSpPr>
        <p:spPr>
          <a:xfrm>
            <a:off x="310778" y="4970446"/>
            <a:ext cx="8365678" cy="12668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Pianificare – ove possibile – il pianificabile, permette di intervenire MEGLIO su quanto NON pianificabile – URGENZE, EVENTI ECCEZIONALI ecc. ecc. ecc. </a:t>
            </a: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Buffe e dal pelo simile ai gatti. La gallina moroseta, una dolce compagna  di vita - YouTube">
            <a:extLst>
              <a:ext uri="{FF2B5EF4-FFF2-40B4-BE49-F238E27FC236}">
                <a16:creationId xmlns:a16="http://schemas.microsoft.com/office/drawing/2014/main" id="{4548BFA5-4E41-4D29-9A9B-93874E16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67" y="2045693"/>
            <a:ext cx="4657700" cy="26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426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979712" y="188641"/>
            <a:ext cx="4968478" cy="792088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PIANIFICAZIONE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DCFAE7DC-0254-4EDF-AF74-66D2516A18A5}"/>
              </a:ext>
            </a:extLst>
          </p:cNvPr>
          <p:cNvSpPr txBox="1">
            <a:spLocks/>
          </p:cNvSpPr>
          <p:nvPr/>
        </p:nvSpPr>
        <p:spPr>
          <a:xfrm>
            <a:off x="339781" y="2996952"/>
            <a:ext cx="4442639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ATENEO -&gt; Accordo Quadro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Dipartimento -&gt; TD / ordini aperti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Singolo gruppo di ricerca –&gt; to be </a:t>
            </a:r>
            <a:r>
              <a:rPr lang="it-IT" sz="2000" dirty="0" err="1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improved</a:t>
            </a:r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con specifica di fornitura a scalare in un tempo definito su un importo non garantito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328F694-2641-4977-8A9F-FA26934882E7}"/>
              </a:ext>
            </a:extLst>
          </p:cNvPr>
          <p:cNvSpPr/>
          <p:nvPr/>
        </p:nvSpPr>
        <p:spPr>
          <a:xfrm>
            <a:off x="345788" y="908721"/>
            <a:ext cx="8442441" cy="792088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Razionalizzazione acquisti è un OBBLIGO della PA</a:t>
            </a:r>
            <a:endParaRPr lang="en-US" sz="24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886603FB-618F-4B9A-83BE-C0BCF731DA52}"/>
              </a:ext>
            </a:extLst>
          </p:cNvPr>
          <p:cNvSpPr txBox="1">
            <a:spLocks/>
          </p:cNvSpPr>
          <p:nvPr/>
        </p:nvSpPr>
        <p:spPr>
          <a:xfrm>
            <a:off x="345788" y="3429000"/>
            <a:ext cx="8870623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EPC: contratti per la riqualificazione energetica degli edifici pubblici -  Il blog di Dario Di Santo">
            <a:extLst>
              <a:ext uri="{FF2B5EF4-FFF2-40B4-BE49-F238E27FC236}">
                <a16:creationId xmlns:a16="http://schemas.microsoft.com/office/drawing/2014/main" id="{BB06AB21-E846-4C6C-A5C9-9B718C5D2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54" y="1902088"/>
            <a:ext cx="4241635" cy="30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B940BB08-B7AF-4C30-8976-3CDF416D089B}"/>
              </a:ext>
            </a:extLst>
          </p:cNvPr>
          <p:cNvSpPr txBox="1">
            <a:spLocks/>
          </p:cNvSpPr>
          <p:nvPr/>
        </p:nvSpPr>
        <p:spPr>
          <a:xfrm>
            <a:off x="348713" y="2146303"/>
            <a:ext cx="4583327" cy="7786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Contratti negoziati a monte per un approvvigionamento a lungo termine</a:t>
            </a: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5D1B60ED-D8B3-4392-A1A9-5775852A1EEB}"/>
              </a:ext>
            </a:extLst>
          </p:cNvPr>
          <p:cNvSpPr txBox="1">
            <a:spLocks/>
          </p:cNvSpPr>
          <p:nvPr/>
        </p:nvSpPr>
        <p:spPr>
          <a:xfrm>
            <a:off x="310778" y="5114462"/>
            <a:ext cx="8365678" cy="12668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Approvvigionamento da contratti aperti è un OBBLIGO, con possibilità di deroga per</a:t>
            </a:r>
          </a:p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Causa tecnica – prodotto assente</a:t>
            </a:r>
          </a:p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Incompatibilità oggettiva di minimo d’ordine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3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979712" y="188641"/>
            <a:ext cx="4968478" cy="792088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PIANIFICAZIONE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328F694-2641-4977-8A9F-FA26934882E7}"/>
              </a:ext>
            </a:extLst>
          </p:cNvPr>
          <p:cNvSpPr/>
          <p:nvPr/>
        </p:nvSpPr>
        <p:spPr>
          <a:xfrm>
            <a:off x="345788" y="908721"/>
            <a:ext cx="8442441" cy="792088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FOCUS: TD aperta vs Ordine aperto</a:t>
            </a:r>
            <a:endParaRPr lang="en-US" sz="24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886603FB-618F-4B9A-83BE-C0BCF731DA52}"/>
              </a:ext>
            </a:extLst>
          </p:cNvPr>
          <p:cNvSpPr txBox="1">
            <a:spLocks/>
          </p:cNvSpPr>
          <p:nvPr/>
        </p:nvSpPr>
        <p:spPr>
          <a:xfrm>
            <a:off x="345788" y="3429000"/>
            <a:ext cx="8870623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B940BB08-B7AF-4C30-8976-3CDF416D089B}"/>
              </a:ext>
            </a:extLst>
          </p:cNvPr>
          <p:cNvSpPr txBox="1">
            <a:spLocks/>
          </p:cNvSpPr>
          <p:nvPr/>
        </p:nvSpPr>
        <p:spPr>
          <a:xfrm>
            <a:off x="310778" y="2307692"/>
            <a:ext cx="3938180" cy="7786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Trattativa Diretta aperta su MEPA Contratto su MEPA, ordine per ogni richiesta d’ordine avanzata</a:t>
            </a:r>
          </a:p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       -&gt; PROGETTI &lt;-</a:t>
            </a:r>
          </a:p>
        </p:txBody>
      </p:sp>
      <p:pic>
        <p:nvPicPr>
          <p:cNvPr id="3074" name="Picture 2" descr="Sportello per Mercato Elettronico della PA | Confcooperative Calabria">
            <a:extLst>
              <a:ext uri="{FF2B5EF4-FFF2-40B4-BE49-F238E27FC236}">
                <a16:creationId xmlns:a16="http://schemas.microsoft.com/office/drawing/2014/main" id="{BDE28285-F5CE-4DD5-9043-D18DA6C9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0427"/>
            <a:ext cx="4641074" cy="225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EAB96F-E108-4C35-952B-6BB0FF509C17}"/>
              </a:ext>
            </a:extLst>
          </p:cNvPr>
          <p:cNvSpPr txBox="1"/>
          <p:nvPr/>
        </p:nvSpPr>
        <p:spPr>
          <a:xfrm>
            <a:off x="1331640" y="3637735"/>
            <a:ext cx="70345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it-IT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MEPA OBBLIGATORIO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Acquisti di beni informatici SEMPRE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Acquisti didattica sopra i 5.000 € di imponibile</a:t>
            </a:r>
          </a:p>
          <a:p>
            <a:pPr marL="342900" indent="-342900">
              <a:buFontTx/>
              <a:buChar char="-"/>
            </a:pPr>
            <a:r>
              <a:rPr lang="it-IT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Acquisti dotazioni di funzionamento sopra i 5.000 € imponibile</a:t>
            </a:r>
          </a:p>
          <a:p>
            <a:r>
              <a:rPr lang="it-IT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CONSIGLIATO SEMPRE</a:t>
            </a:r>
          </a:p>
          <a:p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001E82C-659E-4B0C-9119-152E29C24D7E}"/>
              </a:ext>
            </a:extLst>
          </p:cNvPr>
          <p:cNvSpPr txBox="1"/>
          <p:nvPr/>
        </p:nvSpPr>
        <p:spPr>
          <a:xfrm>
            <a:off x="1115616" y="5504108"/>
            <a:ext cx="703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 Aperte Dipartimento</a:t>
            </a:r>
          </a:p>
          <a:p>
            <a:r>
              <a:rPr lang="it-IT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MOP – ex </a:t>
            </a:r>
            <a:r>
              <a:rPr lang="it-IT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Florsilva</a:t>
            </a:r>
            <a:r>
              <a:rPr lang="it-IT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Ferramenta Mazza – SIAD – ex MAPO ecc. ecc.</a:t>
            </a:r>
          </a:p>
        </p:txBody>
      </p:sp>
    </p:spTree>
    <p:extLst>
      <p:ext uri="{BB962C8B-B14F-4D97-AF65-F5344CB8AC3E}">
        <p14:creationId xmlns:p14="http://schemas.microsoft.com/office/powerpoint/2010/main" val="36772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2D7BF23-D2CD-4213-8B52-A902FA088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8D459156-D42D-4DA2-B1EA-CC7C247BE0AC}"/>
              </a:ext>
            </a:extLst>
          </p:cNvPr>
          <p:cNvSpPr/>
          <p:nvPr/>
        </p:nvSpPr>
        <p:spPr>
          <a:xfrm>
            <a:off x="5580112" y="1124744"/>
            <a:ext cx="3024336" cy="1584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Incontro informativo ordini &amp; RDA WEB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D66A616-9B74-454C-9C8A-4DDC034E0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21" t="20438" r="35129" b="30563"/>
          <a:stretch/>
        </p:blipFill>
        <p:spPr>
          <a:xfrm>
            <a:off x="0" y="6014077"/>
            <a:ext cx="814719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85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979712" y="188641"/>
            <a:ext cx="4968478" cy="792088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PIANIFICAZIONE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328F694-2641-4977-8A9F-FA26934882E7}"/>
              </a:ext>
            </a:extLst>
          </p:cNvPr>
          <p:cNvSpPr/>
          <p:nvPr/>
        </p:nvSpPr>
        <p:spPr>
          <a:xfrm>
            <a:off x="345788" y="908721"/>
            <a:ext cx="8442441" cy="792088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FOCUS: TD aperta vs Ordine aperto</a:t>
            </a:r>
            <a:endParaRPr lang="en-US" sz="24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886603FB-618F-4B9A-83BE-C0BCF731DA52}"/>
              </a:ext>
            </a:extLst>
          </p:cNvPr>
          <p:cNvSpPr txBox="1">
            <a:spLocks/>
          </p:cNvSpPr>
          <p:nvPr/>
        </p:nvSpPr>
        <p:spPr>
          <a:xfrm>
            <a:off x="345788" y="3429000"/>
            <a:ext cx="8870623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B940BB08-B7AF-4C30-8976-3CDF416D089B}"/>
              </a:ext>
            </a:extLst>
          </p:cNvPr>
          <p:cNvSpPr txBox="1">
            <a:spLocks/>
          </p:cNvSpPr>
          <p:nvPr/>
        </p:nvSpPr>
        <p:spPr>
          <a:xfrm>
            <a:off x="310777" y="2307692"/>
            <a:ext cx="8477451" cy="7786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ORDINE APERTO</a:t>
            </a:r>
          </a:p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 MEPA o meno, UNICO ORDINE sul quale vengono evase le richieste di Dipartimento</a:t>
            </a:r>
          </a:p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        		-&gt; spese SOLO su PROGETTI NO CUP&lt;-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001E82C-659E-4B0C-9119-152E29C24D7E}"/>
              </a:ext>
            </a:extLst>
          </p:cNvPr>
          <p:cNvSpPr txBox="1"/>
          <p:nvPr/>
        </p:nvSpPr>
        <p:spPr>
          <a:xfrm>
            <a:off x="1263837" y="3775917"/>
            <a:ext cx="703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Ordini </a:t>
            </a:r>
            <a:r>
              <a:rPr lang="it-IT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ApertI</a:t>
            </a:r>
            <a:r>
              <a:rPr lang="it-IT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Dipartimento</a:t>
            </a:r>
          </a:p>
          <a:p>
            <a:r>
              <a:rPr lang="it-IT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SACA per viaggi didattica – COOP – spedizionieri ecc. ecc.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9128B37B-5D91-4A63-81F2-E4C12C6B937F}"/>
              </a:ext>
            </a:extLst>
          </p:cNvPr>
          <p:cNvSpPr txBox="1">
            <a:spLocks/>
          </p:cNvSpPr>
          <p:nvPr/>
        </p:nvSpPr>
        <p:spPr>
          <a:xfrm>
            <a:off x="767477" y="4814524"/>
            <a:ext cx="8477451" cy="7786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Quindi ricapitolando:</a:t>
            </a:r>
          </a:p>
          <a:p>
            <a:r>
              <a:rPr lang="it-IT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Dalla TD aperta, un ordine PREVIA richiesta – a scalare</a:t>
            </a:r>
          </a:p>
          <a:p>
            <a:r>
              <a:rPr lang="it-IT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Dagli ordini aperti – PREVIA richiesta, a scalare</a:t>
            </a:r>
          </a:p>
        </p:txBody>
      </p:sp>
    </p:spTree>
    <p:extLst>
      <p:ext uri="{BB962C8B-B14F-4D97-AF65-F5344CB8AC3E}">
        <p14:creationId xmlns:p14="http://schemas.microsoft.com/office/powerpoint/2010/main" val="6325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979712" y="188641"/>
            <a:ext cx="4968478" cy="792088"/>
          </a:xfrm>
        </p:spPr>
        <p:txBody>
          <a:bodyPr/>
          <a:lstStyle/>
          <a:p>
            <a:pPr algn="ctr"/>
            <a:r>
              <a:rPr 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PIANIFICAZIONE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328F694-2641-4977-8A9F-FA26934882E7}"/>
              </a:ext>
            </a:extLst>
          </p:cNvPr>
          <p:cNvSpPr/>
          <p:nvPr/>
        </p:nvSpPr>
        <p:spPr>
          <a:xfrm>
            <a:off x="345788" y="908721"/>
            <a:ext cx="8442441" cy="792088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Acquisti superiori a 40.000 €</a:t>
            </a:r>
            <a:endParaRPr lang="en-US" sz="24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886603FB-618F-4B9A-83BE-C0BCF731DA52}"/>
              </a:ext>
            </a:extLst>
          </p:cNvPr>
          <p:cNvSpPr txBox="1">
            <a:spLocks/>
          </p:cNvSpPr>
          <p:nvPr/>
        </p:nvSpPr>
        <p:spPr>
          <a:xfrm>
            <a:off x="345788" y="3429000"/>
            <a:ext cx="8870623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5D1B60ED-D8B3-4392-A1A9-5775852A1EEB}"/>
              </a:ext>
            </a:extLst>
          </p:cNvPr>
          <p:cNvSpPr txBox="1">
            <a:spLocks/>
          </p:cNvSpPr>
          <p:nvPr/>
        </p:nvSpPr>
        <p:spPr>
          <a:xfrm>
            <a:off x="369030" y="2248888"/>
            <a:ext cx="4832488" cy="12668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Il Decreto Semplificazione ha innalzato la soglia degli acquisti autonomi fino alla soglia di 139.000 €</a:t>
            </a: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Per procedere, è obbligatoria la programmazione specifica, approvata dal CDD nelle sedute di APRILE e NOVEMBRE e dagli uffici centrali</a:t>
            </a: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it-IT" sz="20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Dopo l’approvazione degli organi, l’ordine può essere gestito con l’ufficio acquisti e il supporto degli uffici centrali</a:t>
            </a: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5558FAC-6DDE-4A2B-A357-F73F33056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266" y="1997055"/>
            <a:ext cx="3681214" cy="395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34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2986E3BB-986A-4581-8F98-2E1269DB02C9}"/>
              </a:ext>
            </a:extLst>
          </p:cNvPr>
          <p:cNvSpPr txBox="1">
            <a:spLocks/>
          </p:cNvSpPr>
          <p:nvPr/>
        </p:nvSpPr>
        <p:spPr>
          <a:xfrm>
            <a:off x="155431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RDA WEB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acquisti.unibo.it</a:t>
            </a:r>
          </a:p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nuovo modulo di richiesta ordine</a:t>
            </a:r>
            <a:endParaRPr lang="it-IT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E8DCCEC-198D-437F-8F4E-64BF44022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1" r="53150" b="45800"/>
          <a:stretch/>
        </p:blipFill>
        <p:spPr>
          <a:xfrm>
            <a:off x="251520" y="1463371"/>
            <a:ext cx="3086634" cy="1815882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6640348-800F-4D0D-B179-F351F1528F51}"/>
              </a:ext>
            </a:extLst>
          </p:cNvPr>
          <p:cNvSpPr/>
          <p:nvPr/>
        </p:nvSpPr>
        <p:spPr>
          <a:xfrm>
            <a:off x="3491880" y="1556792"/>
            <a:ext cx="5616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Interattivo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Accessibile con mail @unibo.it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«RUOLO» dipende dall’inquadramento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6BF0B9F-AC7F-43D1-91AC-12C1E74A8ED8}"/>
              </a:ext>
            </a:extLst>
          </p:cNvPr>
          <p:cNvSpPr/>
          <p:nvPr/>
        </p:nvSpPr>
        <p:spPr>
          <a:xfrm>
            <a:off x="191274" y="4011094"/>
            <a:ext cx="88041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Tutti – compilatore -&gt; meglio RICHIEDENTE!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Personale strutturato – anche referente tecnico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Titolare dei fondi – autorizza con firma il fondo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RUP – Chirico e Canè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Firmatario determina a contrarre - Direttrice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EC8D017-2CF6-490A-90FD-82925A7002EE}"/>
              </a:ext>
            </a:extLst>
          </p:cNvPr>
          <p:cNvSpPr/>
          <p:nvPr/>
        </p:nvSpPr>
        <p:spPr>
          <a:xfrm>
            <a:off x="372113" y="3361818"/>
            <a:ext cx="8442441" cy="715254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CATENA DI RESPONSABILITA’</a:t>
            </a:r>
            <a:endParaRPr lang="en-US" sz="24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3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B0DF8F9-3BBD-4E2C-A252-DA15B797BC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17801" r="10625" b="8001"/>
          <a:stretch/>
        </p:blipFill>
        <p:spPr>
          <a:xfrm>
            <a:off x="179512" y="1412776"/>
            <a:ext cx="8645036" cy="4536504"/>
          </a:xfrm>
          <a:prstGeom prst="rect">
            <a:avLst/>
          </a:prstGeom>
        </p:spPr>
      </p:pic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CF4D5D79-2579-4971-A757-72F5383D4410}"/>
              </a:ext>
            </a:extLst>
          </p:cNvPr>
          <p:cNvSpPr txBox="1">
            <a:spLocks/>
          </p:cNvSpPr>
          <p:nvPr/>
        </p:nvSpPr>
        <p:spPr>
          <a:xfrm>
            <a:off x="-19819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 miei acquisti / acquisti da autorizzare</a:t>
            </a: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68B263FE-9680-4EAF-8371-05CE784166AE}"/>
              </a:ext>
            </a:extLst>
          </p:cNvPr>
          <p:cNvSpPr/>
          <p:nvPr/>
        </p:nvSpPr>
        <p:spPr>
          <a:xfrm>
            <a:off x="6732240" y="2420888"/>
            <a:ext cx="864096" cy="374441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48D7E423-2B1A-45D8-A6C9-BA164C9FC640}"/>
              </a:ext>
            </a:extLst>
          </p:cNvPr>
          <p:cNvGrpSpPr/>
          <p:nvPr/>
        </p:nvGrpSpPr>
        <p:grpSpPr>
          <a:xfrm>
            <a:off x="30000" y="958805"/>
            <a:ext cx="9114000" cy="3910355"/>
            <a:chOff x="30000" y="958805"/>
            <a:chExt cx="9114000" cy="3910355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ED351431-39F3-4C04-8DEC-B7DC6ECE00E1}"/>
                </a:ext>
              </a:extLst>
            </p:cNvPr>
            <p:cNvSpPr/>
            <p:nvPr/>
          </p:nvSpPr>
          <p:spPr>
            <a:xfrm>
              <a:off x="30000" y="958805"/>
              <a:ext cx="9114000" cy="967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it-IT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1 pallino </a:t>
              </a:r>
              <a:r>
                <a:rPr lang="it-IT" sz="280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arancione+matitina</a:t>
              </a:r>
              <a:r>
                <a:rPr lang="it-IT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: bozza, visibile solo al compilatore, editabile</a:t>
              </a:r>
            </a:p>
          </p:txBody>
        </p: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6850A02A-DE3D-4854-A14F-102E993BBEC0}"/>
                </a:ext>
              </a:extLst>
            </p:cNvPr>
            <p:cNvCxnSpPr>
              <a:cxnSpLocks/>
            </p:cNvCxnSpPr>
            <p:nvPr/>
          </p:nvCxnSpPr>
          <p:spPr>
            <a:xfrm>
              <a:off x="3993188" y="1912912"/>
              <a:ext cx="2883068" cy="176811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BF162F44-6DB0-4529-99D0-0F2F516AA197}"/>
                </a:ext>
              </a:extLst>
            </p:cNvPr>
            <p:cNvCxnSpPr>
              <a:cxnSpLocks/>
            </p:cNvCxnSpPr>
            <p:nvPr/>
          </p:nvCxnSpPr>
          <p:spPr>
            <a:xfrm>
              <a:off x="3993188" y="1926326"/>
              <a:ext cx="2883068" cy="2542093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3BB0EDCD-B765-452B-B5B9-5F46AC86BCC7}"/>
                </a:ext>
              </a:extLst>
            </p:cNvPr>
            <p:cNvCxnSpPr>
              <a:cxnSpLocks/>
            </p:cNvCxnSpPr>
            <p:nvPr/>
          </p:nvCxnSpPr>
          <p:spPr>
            <a:xfrm>
              <a:off x="3993188" y="1912912"/>
              <a:ext cx="2883068" cy="295624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106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32D292E3-9B60-467C-9ADF-62703D9AA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6602" r="9838" b="10802"/>
          <a:stretch/>
        </p:blipFill>
        <p:spPr>
          <a:xfrm>
            <a:off x="1048761" y="2071597"/>
            <a:ext cx="7200800" cy="4248373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68B263FE-9680-4EAF-8371-05CE784166AE}"/>
              </a:ext>
            </a:extLst>
          </p:cNvPr>
          <p:cNvSpPr/>
          <p:nvPr/>
        </p:nvSpPr>
        <p:spPr>
          <a:xfrm>
            <a:off x="5836274" y="2648663"/>
            <a:ext cx="791338" cy="374441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D1B2872-D710-4493-B4EA-2E95A3DB0761}"/>
              </a:ext>
            </a:extLst>
          </p:cNvPr>
          <p:cNvSpPr txBox="1">
            <a:spLocks/>
          </p:cNvSpPr>
          <p:nvPr/>
        </p:nvSpPr>
        <p:spPr>
          <a:xfrm>
            <a:off x="-19819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 miei acquisti / acquisti da autorizzare</a:t>
            </a: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1CB156C-034E-401C-91A5-1D0410A10AC1}"/>
              </a:ext>
            </a:extLst>
          </p:cNvPr>
          <p:cNvSpPr/>
          <p:nvPr/>
        </p:nvSpPr>
        <p:spPr>
          <a:xfrm>
            <a:off x="20702" y="962725"/>
            <a:ext cx="91232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 pallino arancione senza matitina: bozza inviata al prossimo step – firma richiedente, firma fondi, firma referente tecnico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6206D96-A031-47C9-8E7A-BBB111CE2E51}"/>
              </a:ext>
            </a:extLst>
          </p:cNvPr>
          <p:cNvCxnSpPr>
            <a:cxnSpLocks/>
            <a:stCxn id="12" idx="0"/>
          </p:cNvCxnSpPr>
          <p:nvPr/>
        </p:nvCxnSpPr>
        <p:spPr>
          <a:xfrm>
            <a:off x="4649161" y="2071597"/>
            <a:ext cx="1362999" cy="207748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659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32D292E3-9B60-467C-9ADF-62703D9AA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6602" r="9838" b="10802"/>
          <a:stretch/>
        </p:blipFill>
        <p:spPr>
          <a:xfrm>
            <a:off x="1048761" y="2071597"/>
            <a:ext cx="7200800" cy="4248373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68B263FE-9680-4EAF-8371-05CE784166AE}"/>
              </a:ext>
            </a:extLst>
          </p:cNvPr>
          <p:cNvSpPr/>
          <p:nvPr/>
        </p:nvSpPr>
        <p:spPr>
          <a:xfrm>
            <a:off x="5836274" y="2648663"/>
            <a:ext cx="791338" cy="374441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D351431-39F3-4C04-8DEC-B7DC6ECE00E1}"/>
              </a:ext>
            </a:extLst>
          </p:cNvPr>
          <p:cNvSpPr/>
          <p:nvPr/>
        </p:nvSpPr>
        <p:spPr>
          <a:xfrm>
            <a:off x="30000" y="958805"/>
            <a:ext cx="89440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 pallini verdi:  ordine inviato alla segreteria, in attesa di essere lavorato</a:t>
            </a:r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D1B2872-D710-4493-B4EA-2E95A3DB0761}"/>
              </a:ext>
            </a:extLst>
          </p:cNvPr>
          <p:cNvSpPr txBox="1">
            <a:spLocks/>
          </p:cNvSpPr>
          <p:nvPr/>
        </p:nvSpPr>
        <p:spPr>
          <a:xfrm>
            <a:off x="-19819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 miei acquisti / acquisti da autorizzare</a:t>
            </a: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08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>
            <a:extLst>
              <a:ext uri="{FF2B5EF4-FFF2-40B4-BE49-F238E27FC236}">
                <a16:creationId xmlns:a16="http://schemas.microsoft.com/office/drawing/2014/main" id="{1433CC76-B09A-4308-A3EF-2A62FAF23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30339" r="18500" b="9400"/>
          <a:stretch/>
        </p:blipFill>
        <p:spPr>
          <a:xfrm>
            <a:off x="505586" y="1889670"/>
            <a:ext cx="7992888" cy="4300610"/>
          </a:xfrm>
          <a:prstGeom prst="rect">
            <a:avLst/>
          </a:prstGeom>
        </p:spPr>
      </p:pic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BB5C30D5-2888-43A7-8A48-DECA7B6BA4B2}"/>
              </a:ext>
            </a:extLst>
          </p:cNvPr>
          <p:cNvSpPr/>
          <p:nvPr/>
        </p:nvSpPr>
        <p:spPr>
          <a:xfrm>
            <a:off x="5940152" y="1736390"/>
            <a:ext cx="864096" cy="406887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A82CB99-31EB-4F0A-AD8E-F8E940FBFC51}"/>
              </a:ext>
            </a:extLst>
          </p:cNvPr>
          <p:cNvSpPr/>
          <p:nvPr/>
        </p:nvSpPr>
        <p:spPr>
          <a:xfrm>
            <a:off x="30000" y="958805"/>
            <a:ext cx="8944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 pallini verdi, 1 arancione: alla firma della Determina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FC0B88A0-912C-444F-9601-16A2C7507D41}"/>
              </a:ext>
            </a:extLst>
          </p:cNvPr>
          <p:cNvCxnSpPr>
            <a:cxnSpLocks/>
          </p:cNvCxnSpPr>
          <p:nvPr/>
        </p:nvCxnSpPr>
        <p:spPr>
          <a:xfrm>
            <a:off x="4211960" y="1912912"/>
            <a:ext cx="1800200" cy="223616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7BBFA8E2-7D06-4A10-BB0E-8097D80F1A62}"/>
              </a:ext>
            </a:extLst>
          </p:cNvPr>
          <p:cNvSpPr txBox="1">
            <a:spLocks/>
          </p:cNvSpPr>
          <p:nvPr/>
        </p:nvSpPr>
        <p:spPr>
          <a:xfrm>
            <a:off x="-19819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 miei acquisti / acquisti da autorizzare</a:t>
            </a: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68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B0DF8F9-3BBD-4E2C-A252-DA15B797BC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17801" r="10625" b="8001"/>
          <a:stretch/>
        </p:blipFill>
        <p:spPr>
          <a:xfrm>
            <a:off x="179512" y="1412776"/>
            <a:ext cx="8645036" cy="4536504"/>
          </a:xfrm>
          <a:prstGeom prst="rect">
            <a:avLst/>
          </a:prstGeom>
        </p:spPr>
      </p:pic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BB5C30D5-2888-43A7-8A48-DECA7B6BA4B2}"/>
              </a:ext>
            </a:extLst>
          </p:cNvPr>
          <p:cNvSpPr/>
          <p:nvPr/>
        </p:nvSpPr>
        <p:spPr>
          <a:xfrm>
            <a:off x="6732240" y="2420888"/>
            <a:ext cx="864096" cy="374441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A82CB99-31EB-4F0A-AD8E-F8E940FBFC51}"/>
              </a:ext>
            </a:extLst>
          </p:cNvPr>
          <p:cNvSpPr/>
          <p:nvPr/>
        </p:nvSpPr>
        <p:spPr>
          <a:xfrm>
            <a:off x="30000" y="958805"/>
            <a:ext cx="89440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 pallini verdi: procedura amministrativa completata, ordine prossimo all’invio!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FC0B88A0-912C-444F-9601-16A2C7507D41}"/>
              </a:ext>
            </a:extLst>
          </p:cNvPr>
          <p:cNvCxnSpPr>
            <a:cxnSpLocks/>
          </p:cNvCxnSpPr>
          <p:nvPr/>
        </p:nvCxnSpPr>
        <p:spPr>
          <a:xfrm>
            <a:off x="4211960" y="1912912"/>
            <a:ext cx="2664296" cy="338829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B1B9193D-8393-461E-82DC-4D70776E49B9}"/>
              </a:ext>
            </a:extLst>
          </p:cNvPr>
          <p:cNvSpPr txBox="1">
            <a:spLocks/>
          </p:cNvSpPr>
          <p:nvPr/>
        </p:nvSpPr>
        <p:spPr>
          <a:xfrm>
            <a:off x="-19819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 miei acquisti / acquisti da autorizzare</a:t>
            </a: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48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B0DF8F9-3BBD-4E2C-A252-DA15B797BC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17801" r="10625" b="8001"/>
          <a:stretch/>
        </p:blipFill>
        <p:spPr>
          <a:xfrm>
            <a:off x="179512" y="1412776"/>
            <a:ext cx="8645036" cy="4536504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68B263FE-9680-4EAF-8371-05CE784166AE}"/>
              </a:ext>
            </a:extLst>
          </p:cNvPr>
          <p:cNvSpPr/>
          <p:nvPr/>
        </p:nvSpPr>
        <p:spPr>
          <a:xfrm>
            <a:off x="6732240" y="2420888"/>
            <a:ext cx="864096" cy="374441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D351431-39F3-4C04-8DEC-B7DC6ECE00E1}"/>
              </a:ext>
            </a:extLst>
          </p:cNvPr>
          <p:cNvSpPr/>
          <p:nvPr/>
        </p:nvSpPr>
        <p:spPr>
          <a:xfrm>
            <a:off x="30000" y="958805"/>
            <a:ext cx="8944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 pallino rosso: richiesta rigettata – i riporta i dettagli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73DDE3E-3339-49C3-96CF-96E5AF4723B0}"/>
              </a:ext>
            </a:extLst>
          </p:cNvPr>
          <p:cNvCxnSpPr>
            <a:cxnSpLocks/>
          </p:cNvCxnSpPr>
          <p:nvPr/>
        </p:nvCxnSpPr>
        <p:spPr>
          <a:xfrm>
            <a:off x="4502030" y="1539000"/>
            <a:ext cx="2374226" cy="405024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DEB473A9-63A4-45E2-8E28-E57F12787DC7}"/>
              </a:ext>
            </a:extLst>
          </p:cNvPr>
          <p:cNvSpPr txBox="1">
            <a:spLocks/>
          </p:cNvSpPr>
          <p:nvPr/>
        </p:nvSpPr>
        <p:spPr>
          <a:xfrm>
            <a:off x="-19819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 miei acquisti / acquisti da autorizza</a:t>
            </a: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584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14807AA-FB4E-4B16-92F4-BF909D9B3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8000" r="9838" b="9401"/>
          <a:stretch/>
        </p:blipFill>
        <p:spPr>
          <a:xfrm>
            <a:off x="225890" y="260648"/>
            <a:ext cx="8897260" cy="5832648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295FFA6-71D1-41A6-91E4-C5967D684E41}"/>
              </a:ext>
            </a:extLst>
          </p:cNvPr>
          <p:cNvSpPr/>
          <p:nvPr/>
        </p:nvSpPr>
        <p:spPr>
          <a:xfrm>
            <a:off x="683568" y="260648"/>
            <a:ext cx="7410287" cy="129614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MONITORAGGIO AVANZAMENTO RICHIESTE nella pagina I MIEI ACQUISTI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Così da vedere a che punto è la vostra pratica senza chiedere!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CA559908-CC87-4517-AFB1-59BE126B988E}"/>
              </a:ext>
            </a:extLst>
          </p:cNvPr>
          <p:cNvSpPr/>
          <p:nvPr/>
        </p:nvSpPr>
        <p:spPr>
          <a:xfrm>
            <a:off x="683567" y="2132856"/>
            <a:ext cx="7410287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Cliccando sul bottone (i) potete vedere lo stato della pratica ed i motivi di eventuale rifiuto per il </a:t>
            </a:r>
            <a:r>
              <a:rPr lang="it-IT" dirty="0" err="1"/>
              <a:t>ri</a:t>
            </a:r>
            <a:r>
              <a:rPr lang="it-IT" dirty="0"/>
              <a:t>-caricamento</a:t>
            </a:r>
          </a:p>
        </p:txBody>
      </p:sp>
    </p:spTree>
    <p:extLst>
      <p:ext uri="{BB962C8B-B14F-4D97-AF65-F5344CB8AC3E}">
        <p14:creationId xmlns:p14="http://schemas.microsoft.com/office/powerpoint/2010/main" val="276720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5136140-F0B6-4DEF-B79B-9C5545C74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8C1D2789-1B6E-4EF5-B360-E5D11DD56796}"/>
              </a:ext>
            </a:extLst>
          </p:cNvPr>
          <p:cNvSpPr/>
          <p:nvPr/>
        </p:nvSpPr>
        <p:spPr>
          <a:xfrm>
            <a:off x="5580112" y="1124744"/>
            <a:ext cx="3024336" cy="1584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Incontro informativo ordini &amp; RDA WEB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2FC91DD-C068-4140-A3F8-1F76570AD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21" t="20438" r="35129" b="30563"/>
          <a:stretch/>
        </p:blipFill>
        <p:spPr>
          <a:xfrm>
            <a:off x="0" y="6014077"/>
            <a:ext cx="814719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4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B0DF8F9-3BBD-4E2C-A252-DA15B797BC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17801" r="10625" b="8001"/>
          <a:stretch/>
        </p:blipFill>
        <p:spPr>
          <a:xfrm>
            <a:off x="179512" y="1412776"/>
            <a:ext cx="8645036" cy="4536504"/>
          </a:xfrm>
          <a:prstGeom prst="rect">
            <a:avLst/>
          </a:prstGeom>
        </p:spPr>
      </p:pic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CF4D5D79-2579-4971-A757-72F5383D4410}"/>
              </a:ext>
            </a:extLst>
          </p:cNvPr>
          <p:cNvSpPr txBox="1">
            <a:spLocks/>
          </p:cNvSpPr>
          <p:nvPr/>
        </p:nvSpPr>
        <p:spPr>
          <a:xfrm>
            <a:off x="-19819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COMPILATORE</a:t>
            </a: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B846D3BE-90DC-422B-B98F-49F5FDD56516}"/>
              </a:ext>
            </a:extLst>
          </p:cNvPr>
          <p:cNvSpPr/>
          <p:nvPr/>
        </p:nvSpPr>
        <p:spPr>
          <a:xfrm>
            <a:off x="4860032" y="937692"/>
            <a:ext cx="2376264" cy="165618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0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DF2FC82-3CEF-487B-BC46-4F64C24DB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9401" r="18500" b="3800"/>
          <a:stretch/>
        </p:blipFill>
        <p:spPr>
          <a:xfrm>
            <a:off x="107504" y="116631"/>
            <a:ext cx="8928992" cy="6834537"/>
          </a:xfrm>
          <a:prstGeom prst="rect">
            <a:avLst/>
          </a:prstGeom>
        </p:spPr>
      </p:pic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4AF111B4-EED5-414C-87D3-E0E0CE954573}"/>
              </a:ext>
            </a:extLst>
          </p:cNvPr>
          <p:cNvSpPr/>
          <p:nvPr/>
        </p:nvSpPr>
        <p:spPr>
          <a:xfrm>
            <a:off x="467544" y="2924944"/>
            <a:ext cx="8208912" cy="316835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3333CC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RICHIEDENTE</a:t>
            </a:r>
          </a:p>
          <a:p>
            <a:pPr algn="ctr"/>
            <a:r>
              <a:rPr lang="it-IT" dirty="0"/>
              <a:t>Teoricamente</a:t>
            </a:r>
          </a:p>
          <a:p>
            <a:pPr algn="ctr"/>
            <a:r>
              <a:rPr lang="it-IT" dirty="0"/>
              <a:t>Compilatore – richiedente – referente fondi – referente tecnico </a:t>
            </a:r>
          </a:p>
          <a:p>
            <a:pPr algn="ctr"/>
            <a:r>
              <a:rPr lang="it-IT" dirty="0"/>
              <a:t>Potrebbero essere 4 persone diverse, che autorizzano in sequenza la richiesta di ordine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In pratica</a:t>
            </a:r>
          </a:p>
          <a:p>
            <a:pPr algn="ctr"/>
            <a:r>
              <a:rPr lang="it-IT" dirty="0"/>
              <a:t>Negli acquisti ordinari tutti i ruoli collassano nel referente fondi</a:t>
            </a:r>
          </a:p>
          <a:p>
            <a:pPr algn="ctr"/>
            <a:endParaRPr lang="it-IT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F0E18ED9-3601-4A54-8522-EC8804C15D7B}"/>
              </a:ext>
            </a:extLst>
          </p:cNvPr>
          <p:cNvSpPr/>
          <p:nvPr/>
        </p:nvSpPr>
        <p:spPr>
          <a:xfrm>
            <a:off x="539552" y="1340768"/>
            <a:ext cx="3744416" cy="129614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REFERENTE FONDI – si attiva REFERENTE TECNICO CORRETTO E MENU PER SCELTA FONDI!!!</a:t>
            </a:r>
            <a:endParaRPr lang="it-IT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7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DF2FC82-3CEF-487B-BC46-4F64C24DB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9401" r="18500" b="3800"/>
          <a:stretch/>
        </p:blipFill>
        <p:spPr>
          <a:xfrm>
            <a:off x="107504" y="116631"/>
            <a:ext cx="8928992" cy="6834537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8314C952-C627-463A-87B2-D68E0369C494}"/>
              </a:ext>
            </a:extLst>
          </p:cNvPr>
          <p:cNvSpPr/>
          <p:nvPr/>
        </p:nvSpPr>
        <p:spPr>
          <a:xfrm>
            <a:off x="611560" y="1916832"/>
            <a:ext cx="3744416" cy="7920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Descrizione sintetica ma chiara</a:t>
            </a:r>
            <a:endParaRPr lang="it-IT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F239DBBD-94E6-417F-94E3-754BE7FE154D}"/>
              </a:ext>
            </a:extLst>
          </p:cNvPr>
          <p:cNvSpPr/>
          <p:nvPr/>
        </p:nvSpPr>
        <p:spPr>
          <a:xfrm>
            <a:off x="585688" y="3137855"/>
            <a:ext cx="7874743" cy="7920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Descrizione più estesa, soprattutto per specifiche servizi /forniture particolari</a:t>
            </a:r>
            <a:endParaRPr lang="it-IT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8AEFDD04-36A9-43AD-ABC0-5A5CA0240E52}"/>
              </a:ext>
            </a:extLst>
          </p:cNvPr>
          <p:cNvSpPr/>
          <p:nvPr/>
        </p:nvSpPr>
        <p:spPr>
          <a:xfrm>
            <a:off x="4542084" y="1196752"/>
            <a:ext cx="4176464" cy="14401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1F5C159-5CD1-4DEB-9D36-219289691DA8}"/>
              </a:ext>
            </a:extLst>
          </p:cNvPr>
          <p:cNvSpPr/>
          <p:nvPr/>
        </p:nvSpPr>
        <p:spPr>
          <a:xfrm>
            <a:off x="4427984" y="2491340"/>
            <a:ext cx="4464496" cy="57450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Destinazione dipende dal FONDO e della FINALITA’ di utilizzo</a:t>
            </a:r>
            <a:endParaRPr lang="it-IT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45ED9883-F505-4769-AFFB-B7E07C1E673A}"/>
              </a:ext>
            </a:extLst>
          </p:cNvPr>
          <p:cNvSpPr/>
          <p:nvPr/>
        </p:nvSpPr>
        <p:spPr>
          <a:xfrm>
            <a:off x="935596" y="4001952"/>
            <a:ext cx="6984776" cy="57450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Didattica e Funzionamento : MEPA OBBLIGATORIO sopra i 5mila €!</a:t>
            </a:r>
            <a:endParaRPr lang="it-IT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A3A89657-94E4-4DC8-AC60-62C6C8C4ED75}"/>
              </a:ext>
            </a:extLst>
          </p:cNvPr>
          <p:cNvSpPr/>
          <p:nvPr/>
        </p:nvSpPr>
        <p:spPr>
          <a:xfrm>
            <a:off x="5436096" y="404664"/>
            <a:ext cx="1872208" cy="72007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DUPLICA</a:t>
            </a:r>
          </a:p>
        </p:txBody>
      </p:sp>
    </p:spTree>
    <p:extLst>
      <p:ext uri="{BB962C8B-B14F-4D97-AF65-F5344CB8AC3E}">
        <p14:creationId xmlns:p14="http://schemas.microsoft.com/office/powerpoint/2010/main" val="227949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4" grpId="0" animBg="1"/>
      <p:bldP spid="9" grpId="0" animBg="1"/>
      <p:bldP spid="10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981313C2-A3D9-4F1D-89CE-FF4362CA8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9401" r="18500" b="5201"/>
          <a:stretch/>
        </p:blipFill>
        <p:spPr>
          <a:xfrm>
            <a:off x="86256" y="116632"/>
            <a:ext cx="8806224" cy="6714746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8314C952-C627-463A-87B2-D68E0369C494}"/>
              </a:ext>
            </a:extLst>
          </p:cNvPr>
          <p:cNvSpPr/>
          <p:nvPr/>
        </p:nvSpPr>
        <p:spPr>
          <a:xfrm>
            <a:off x="457076" y="196421"/>
            <a:ext cx="3744416" cy="7920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Tipo di bene fondamentale, potrebbe bloccare l’ordine!!!!</a:t>
            </a:r>
            <a:endParaRPr lang="it-IT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8AEFDD04-36A9-43AD-ABC0-5A5CA0240E52}"/>
              </a:ext>
            </a:extLst>
          </p:cNvPr>
          <p:cNvSpPr/>
          <p:nvPr/>
        </p:nvSpPr>
        <p:spPr>
          <a:xfrm>
            <a:off x="4355976" y="1987327"/>
            <a:ext cx="2016224" cy="119057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C65AA788-6206-44E3-9DBD-B86C57522154}"/>
              </a:ext>
            </a:extLst>
          </p:cNvPr>
          <p:cNvSpPr/>
          <p:nvPr/>
        </p:nvSpPr>
        <p:spPr>
          <a:xfrm>
            <a:off x="4644008" y="1025440"/>
            <a:ext cx="3744416" cy="7920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NO FONDI DI STRUTTURA, neanche per funzionamento o didattica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E3629167-8147-4DDB-B8CC-BC0A2AD0C337}"/>
              </a:ext>
            </a:extLst>
          </p:cNvPr>
          <p:cNvSpPr/>
          <p:nvPr/>
        </p:nvSpPr>
        <p:spPr>
          <a:xfrm>
            <a:off x="374854" y="1934541"/>
            <a:ext cx="3744416" cy="129614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FONDI DI PROGETTO: anche più di 1 quando sono tutti di 1 solo responsabile -&gt; selezionare il REFERENTE FONDI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877BC0BE-F2F6-485D-A649-EEF167D4AEFC}"/>
              </a:ext>
            </a:extLst>
          </p:cNvPr>
          <p:cNvSpPr/>
          <p:nvPr/>
        </p:nvSpPr>
        <p:spPr>
          <a:xfrm>
            <a:off x="457076" y="3780672"/>
            <a:ext cx="3744416" cy="18085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FONDI MULTIPLI = di diversi responsabili -&gt; elencare nel riquadro accanto NOME FONDI  - RESPONSABILE – quota competenza e allegare mail di autorizzazione (firma leggera del responsabile)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B37C2B0-C8EE-4CD2-857E-18C57DD6E164}"/>
              </a:ext>
            </a:extLst>
          </p:cNvPr>
          <p:cNvGrpSpPr/>
          <p:nvPr/>
        </p:nvGrpSpPr>
        <p:grpSpPr>
          <a:xfrm>
            <a:off x="4355976" y="3675000"/>
            <a:ext cx="4788024" cy="1698216"/>
            <a:chOff x="4355976" y="3675000"/>
            <a:chExt cx="4788024" cy="1698216"/>
          </a:xfrm>
        </p:grpSpPr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B4F22644-4BF1-401C-A58A-13EB02C34977}"/>
                </a:ext>
              </a:extLst>
            </p:cNvPr>
            <p:cNvSpPr/>
            <p:nvPr/>
          </p:nvSpPr>
          <p:spPr>
            <a:xfrm>
              <a:off x="4355976" y="3675000"/>
              <a:ext cx="4330948" cy="1698216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86F105D6-05B5-4476-879E-DB9BB849A63C}"/>
                </a:ext>
              </a:extLst>
            </p:cNvPr>
            <p:cNvSpPr/>
            <p:nvPr/>
          </p:nvSpPr>
          <p:spPr>
            <a:xfrm>
              <a:off x="4572000" y="3994669"/>
              <a:ext cx="4572000" cy="861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it-IT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PROGETTO PIPPUZZO - Prof. XY - 3.500 €</a:t>
              </a:r>
            </a:p>
            <a:p>
              <a:r>
                <a:rPr lang="it-IT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PROGETTO CAIO - Prof. ZW - 1.500 €</a:t>
              </a:r>
            </a:p>
            <a:p>
              <a:r>
                <a:rPr lang="it-IT" sz="1600" dirty="0"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PROGETTO Arrivederci - Prof ABN - 2.780 €</a:t>
              </a:r>
            </a:p>
          </p:txBody>
        </p:sp>
      </p:grp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D78924C3-600D-44BD-B5BE-E68A2B8F87EC}"/>
              </a:ext>
            </a:extLst>
          </p:cNvPr>
          <p:cNvSpPr/>
          <p:nvPr/>
        </p:nvSpPr>
        <p:spPr>
          <a:xfrm>
            <a:off x="2679809" y="5870317"/>
            <a:ext cx="3744416" cy="7920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NO FONDI ANONIMI!!!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A9F7DD5-ABC7-45E7-AE6A-774170F4D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381" y="5403422"/>
            <a:ext cx="1837043" cy="14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F24AF3D-B85E-4CF3-BBCB-D050EAA82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15001" r="12200" b="30400"/>
          <a:stretch/>
        </p:blipFill>
        <p:spPr>
          <a:xfrm>
            <a:off x="24418" y="2492896"/>
            <a:ext cx="9095164" cy="3656819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E09463C-6D62-424E-B50F-21EC575F55A3}"/>
              </a:ext>
            </a:extLst>
          </p:cNvPr>
          <p:cNvSpPr/>
          <p:nvPr/>
        </p:nvSpPr>
        <p:spPr>
          <a:xfrm>
            <a:off x="971600" y="116632"/>
            <a:ext cx="7416824" cy="201622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ACQUISTI SU FONDI DEL DIPARTIMENTO</a:t>
            </a:r>
          </a:p>
          <a:p>
            <a:pPr algn="ctr"/>
            <a:r>
              <a:rPr lang="it-IT" dirty="0"/>
              <a:t>BDF – BID – BINT – BIR – CELLESERRE ECC.</a:t>
            </a:r>
          </a:p>
          <a:p>
            <a:pPr algn="ctr"/>
            <a:r>
              <a:rPr lang="it-IT" dirty="0"/>
              <a:t>Compilatore: DOCENTE RICHIEDENTE</a:t>
            </a:r>
          </a:p>
          <a:p>
            <a:pPr algn="ctr"/>
            <a:r>
              <a:rPr lang="it-IT" dirty="0"/>
              <a:t>Referente fondi: DIRETTORE</a:t>
            </a:r>
          </a:p>
          <a:p>
            <a:pPr algn="ctr"/>
            <a:r>
              <a:rPr lang="it-IT" dirty="0"/>
              <a:t>Referente Tecnico: DOCENTE RICHIEDENTE</a:t>
            </a:r>
          </a:p>
          <a:p>
            <a:pPr algn="ctr"/>
            <a:r>
              <a:rPr lang="it-IT" dirty="0"/>
              <a:t>PREVIA MAIL AUTORIZZATORIA DELLA DIREZIONE </a:t>
            </a:r>
          </a:p>
        </p:txBody>
      </p:sp>
    </p:spTree>
    <p:extLst>
      <p:ext uri="{BB962C8B-B14F-4D97-AF65-F5344CB8AC3E}">
        <p14:creationId xmlns:p14="http://schemas.microsoft.com/office/powerpoint/2010/main" val="7328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0087A27-397B-45CA-A4DE-26E6EF09F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6601" r="20075" b="5201"/>
          <a:stretch/>
        </p:blipFill>
        <p:spPr>
          <a:xfrm>
            <a:off x="457076" y="231652"/>
            <a:ext cx="8136904" cy="6572115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EB99FEBB-073A-4C42-B33D-86030AD3BA2C}"/>
              </a:ext>
            </a:extLst>
          </p:cNvPr>
          <p:cNvGrpSpPr/>
          <p:nvPr/>
        </p:nvGrpSpPr>
        <p:grpSpPr>
          <a:xfrm>
            <a:off x="567160" y="231652"/>
            <a:ext cx="7893272" cy="3701404"/>
            <a:chOff x="567160" y="231652"/>
            <a:chExt cx="7893272" cy="3701404"/>
          </a:xfrm>
        </p:grpSpPr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8AEFDD04-36A9-43AD-ABC0-5A5CA0240E52}"/>
                </a:ext>
              </a:extLst>
            </p:cNvPr>
            <p:cNvSpPr/>
            <p:nvPr/>
          </p:nvSpPr>
          <p:spPr>
            <a:xfrm>
              <a:off x="663584" y="3284984"/>
              <a:ext cx="3908415" cy="648072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D78924C3-600D-44BD-B5BE-E68A2B8F87EC}"/>
                </a:ext>
              </a:extLst>
            </p:cNvPr>
            <p:cNvSpPr/>
            <p:nvPr/>
          </p:nvSpPr>
          <p:spPr>
            <a:xfrm>
              <a:off x="567160" y="231652"/>
              <a:ext cx="7893272" cy="192271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ATTENZIONE REFERENTE TECNICO</a:t>
              </a:r>
            </a:p>
            <a:p>
              <a:pPr algn="ctr"/>
              <a:r>
                <a:rPr lang="it-IT" dirty="0"/>
                <a:t>Il sistema di default ripropone il compilatore, ma il ruolo è formale, di responsabilità – da Decreto, TUTTI gli strutturati. Certifica con responsabilità che l’oggetto dell’acquisto sia quanto descritto e la modalità di scelta del fornitore e della modalità di acquisto. </a:t>
              </a:r>
            </a:p>
            <a:p>
              <a:pPr algn="ctr"/>
              <a:r>
                <a:rPr lang="it-IT" dirty="0"/>
                <a:t>Se non strutturato, motivo di rifiuto della richiesta di ordine</a:t>
              </a:r>
            </a:p>
          </p:txBody>
        </p:sp>
      </p:grp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4669FFCB-52B9-4427-8CAC-066B6AE5C2D5}"/>
              </a:ext>
            </a:extLst>
          </p:cNvPr>
          <p:cNvSpPr/>
          <p:nvPr/>
        </p:nvSpPr>
        <p:spPr>
          <a:xfrm>
            <a:off x="621757" y="4005064"/>
            <a:ext cx="3950241" cy="698575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BE3E1BB7-73EE-48FC-8786-092652125A7A}"/>
              </a:ext>
            </a:extLst>
          </p:cNvPr>
          <p:cNvSpPr/>
          <p:nvPr/>
        </p:nvSpPr>
        <p:spPr>
          <a:xfrm>
            <a:off x="690620" y="4786338"/>
            <a:ext cx="7553787" cy="7920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Per favore, indicare nome e numero di telefono, indirizzo o modalità diverse – es. pubblicazione online, invio dati a mezzo email ecc.</a:t>
            </a:r>
          </a:p>
        </p:txBody>
      </p:sp>
    </p:spTree>
    <p:extLst>
      <p:ext uri="{BB962C8B-B14F-4D97-AF65-F5344CB8AC3E}">
        <p14:creationId xmlns:p14="http://schemas.microsoft.com/office/powerpoint/2010/main" val="25975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7F32AB2B-1B8A-42E9-98B3-55A4354D65C2}"/>
              </a:ext>
            </a:extLst>
          </p:cNvPr>
          <p:cNvSpPr/>
          <p:nvPr/>
        </p:nvSpPr>
        <p:spPr>
          <a:xfrm>
            <a:off x="611559" y="1628800"/>
            <a:ext cx="81766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 trasparenza è un punto cardine dalla normativa acquisti della PA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L’esposizione dei costi è un obbligo della PA</a:t>
            </a:r>
          </a:p>
        </p:txBody>
      </p: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42443A25-E764-43AF-97CB-7078404E0282}"/>
              </a:ext>
            </a:extLst>
          </p:cNvPr>
          <p:cNvSpPr txBox="1">
            <a:spLocks/>
          </p:cNvSpPr>
          <p:nvPr/>
        </p:nvSpPr>
        <p:spPr>
          <a:xfrm>
            <a:off x="1979712" y="188641"/>
            <a:ext cx="4968478" cy="79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RENDICONTAZIONE</a:t>
            </a: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8F40BA0-296F-489D-AE19-C0D3DC960613}"/>
              </a:ext>
            </a:extLst>
          </p:cNvPr>
          <p:cNvSpPr/>
          <p:nvPr/>
        </p:nvSpPr>
        <p:spPr>
          <a:xfrm>
            <a:off x="345788" y="836712"/>
            <a:ext cx="8442441" cy="792088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Trasparenza &amp; Rimborso</a:t>
            </a:r>
            <a:endParaRPr lang="en-US" sz="24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3B444BC-7A17-47B3-BC08-264D48DFA256}"/>
              </a:ext>
            </a:extLst>
          </p:cNvPr>
          <p:cNvSpPr txBox="1"/>
          <p:nvPr/>
        </p:nvSpPr>
        <p:spPr>
          <a:xfrm>
            <a:off x="1761865" y="3077091"/>
            <a:ext cx="5876056" cy="584775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Tenere traccia scritta</a:t>
            </a:r>
          </a:p>
        </p:txBody>
      </p:sp>
      <p:pic>
        <p:nvPicPr>
          <p:cNvPr id="2052" name="Picture 4" descr="Asterix e Cleopatra - Uno dei migliori episodi del fumetto Asterix">
            <a:extLst>
              <a:ext uri="{FF2B5EF4-FFF2-40B4-BE49-F238E27FC236}">
                <a16:creationId xmlns:a16="http://schemas.microsoft.com/office/drawing/2014/main" id="{F329131F-E536-4B2A-9F1C-1E16933E7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586" y="3805883"/>
            <a:ext cx="4446662" cy="21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4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7F32AB2B-1B8A-42E9-98B3-55A4354D65C2}"/>
              </a:ext>
            </a:extLst>
          </p:cNvPr>
          <p:cNvSpPr/>
          <p:nvPr/>
        </p:nvSpPr>
        <p:spPr>
          <a:xfrm>
            <a:off x="611559" y="1628800"/>
            <a:ext cx="81766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Obbligo di rotazione dei fornitori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Preventivi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Approvvigionamento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Obbligo di contemporaneità della richiesta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Motivazione </a:t>
            </a:r>
          </a:p>
        </p:txBody>
      </p: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42443A25-E764-43AF-97CB-7078404E0282}"/>
              </a:ext>
            </a:extLst>
          </p:cNvPr>
          <p:cNvSpPr txBox="1">
            <a:spLocks/>
          </p:cNvSpPr>
          <p:nvPr/>
        </p:nvSpPr>
        <p:spPr>
          <a:xfrm>
            <a:off x="1979712" y="188641"/>
            <a:ext cx="4968478" cy="79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RENDICONTAZIONE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8F40BA0-296F-489D-AE19-C0D3DC960613}"/>
              </a:ext>
            </a:extLst>
          </p:cNvPr>
          <p:cNvSpPr/>
          <p:nvPr/>
        </p:nvSpPr>
        <p:spPr>
          <a:xfrm>
            <a:off x="345788" y="836712"/>
            <a:ext cx="8442441" cy="792088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SCELTA DEL FORNITORE</a:t>
            </a:r>
            <a:endParaRPr lang="en-US" sz="24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2D7CB43-FC47-4755-88A2-A389BE8F76D2}"/>
              </a:ext>
            </a:extLst>
          </p:cNvPr>
          <p:cNvSpPr/>
          <p:nvPr/>
        </p:nvSpPr>
        <p:spPr>
          <a:xfrm>
            <a:off x="478673" y="4149080"/>
            <a:ext cx="817666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 generale: ALMENO 2 FORNITORI CONSULTATI</a:t>
            </a:r>
          </a:p>
          <a:p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Nei progetti: ALMENO 3 FORNITORI CONSULTATI</a:t>
            </a:r>
          </a:p>
          <a:p>
            <a:endParaRPr lang="it-IT" sz="28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r"/>
            <a:r>
              <a:rPr lang="it-IT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Salvo debite eccezioni……..</a:t>
            </a:r>
          </a:p>
        </p:txBody>
      </p:sp>
    </p:spTree>
    <p:extLst>
      <p:ext uri="{BB962C8B-B14F-4D97-AF65-F5344CB8AC3E}">
        <p14:creationId xmlns:p14="http://schemas.microsoft.com/office/powerpoint/2010/main" val="17095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42443A25-E764-43AF-97CB-7078404E0282}"/>
              </a:ext>
            </a:extLst>
          </p:cNvPr>
          <p:cNvSpPr txBox="1">
            <a:spLocks/>
          </p:cNvSpPr>
          <p:nvPr/>
        </p:nvSpPr>
        <p:spPr>
          <a:xfrm>
            <a:off x="1979712" y="188641"/>
            <a:ext cx="4968478" cy="79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RENDICONTAZIONE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53B34E-FF9C-4D48-8EF5-22A067AAD93C}"/>
              </a:ext>
            </a:extLst>
          </p:cNvPr>
          <p:cNvSpPr txBox="1"/>
          <p:nvPr/>
        </p:nvSpPr>
        <p:spPr>
          <a:xfrm>
            <a:off x="1070290" y="4130100"/>
            <a:ext cx="7128793" cy="584775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 Criterio: BEST VALUE 4 MONEY</a:t>
            </a:r>
          </a:p>
        </p:txBody>
      </p:sp>
      <p:pic>
        <p:nvPicPr>
          <p:cNvPr id="4098" name="Picture 2" descr="Provette eppendorf 2 ml conf.1000 LABWARE Generic Labware">
            <a:extLst>
              <a:ext uri="{FF2B5EF4-FFF2-40B4-BE49-F238E27FC236}">
                <a16:creationId xmlns:a16="http://schemas.microsoft.com/office/drawing/2014/main" id="{1199FC0A-A8E4-4BA9-B410-ED8DB5754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6" y="4714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122F278-9DDF-4E0F-BA49-0D5468554D63}"/>
              </a:ext>
            </a:extLst>
          </p:cNvPr>
          <p:cNvSpPr/>
          <p:nvPr/>
        </p:nvSpPr>
        <p:spPr>
          <a:xfrm>
            <a:off x="2716188" y="5111903"/>
            <a:ext cx="56886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Il maggior prezzo è associato ad una migliore performance bene/servizio</a:t>
            </a:r>
          </a:p>
        </p:txBody>
      </p:sp>
      <p:pic>
        <p:nvPicPr>
          <p:cNvPr id="13" name="Picture 2" descr="A Basket City è sempre derby: Fortitudo e Virtus scuotono l'ambiente con il  cambio di guida tecnica - Basket Magazine">
            <a:extLst>
              <a:ext uri="{FF2B5EF4-FFF2-40B4-BE49-F238E27FC236}">
                <a16:creationId xmlns:a16="http://schemas.microsoft.com/office/drawing/2014/main" id="{91B52407-2D57-4817-885A-6C3A41928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93724"/>
            <a:ext cx="3411463" cy="227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B4568C4-F9CA-485E-ACCB-21399CF56130}"/>
              </a:ext>
            </a:extLst>
          </p:cNvPr>
          <p:cNvSpPr txBox="1"/>
          <p:nvPr/>
        </p:nvSpPr>
        <p:spPr>
          <a:xfrm>
            <a:off x="1696659" y="824026"/>
            <a:ext cx="5876056" cy="584775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 Criterio: ECONOMICITA’ 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F6D62214-6F2B-4079-A148-0072DA670310}"/>
              </a:ext>
            </a:extLst>
          </p:cNvPr>
          <p:cNvGrpSpPr/>
          <p:nvPr/>
        </p:nvGrpSpPr>
        <p:grpSpPr>
          <a:xfrm>
            <a:off x="4499992" y="2351730"/>
            <a:ext cx="1440160" cy="1423869"/>
            <a:chOff x="4644008" y="5229200"/>
            <a:chExt cx="1440160" cy="1423869"/>
          </a:xfrm>
        </p:grpSpPr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26DE0A82-AB46-498E-A5C2-01BE0054AE0C}"/>
                </a:ext>
              </a:extLst>
            </p:cNvPr>
            <p:cNvCxnSpPr>
              <a:cxnSpLocks/>
            </p:cNvCxnSpPr>
            <p:nvPr/>
          </p:nvCxnSpPr>
          <p:spPr>
            <a:xfrm>
              <a:off x="4860032" y="5373216"/>
              <a:ext cx="1152128" cy="1279853"/>
            </a:xfrm>
            <a:prstGeom prst="line">
              <a:avLst/>
            </a:prstGeom>
            <a:ln w="1016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D12EF616-CDE7-4AC3-AE5D-E508FC20C0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4008" y="5229200"/>
              <a:ext cx="1440160" cy="1410727"/>
            </a:xfrm>
            <a:prstGeom prst="line">
              <a:avLst/>
            </a:prstGeom>
            <a:ln w="1016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515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42443A25-E764-43AF-97CB-7078404E0282}"/>
              </a:ext>
            </a:extLst>
          </p:cNvPr>
          <p:cNvSpPr txBox="1">
            <a:spLocks/>
          </p:cNvSpPr>
          <p:nvPr/>
        </p:nvSpPr>
        <p:spPr>
          <a:xfrm>
            <a:off x="1979712" y="188641"/>
            <a:ext cx="4968478" cy="79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RENDICONTAZIONE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B4568C4-F9CA-485E-ACCB-21399CF56130}"/>
              </a:ext>
            </a:extLst>
          </p:cNvPr>
          <p:cNvSpPr txBox="1"/>
          <p:nvPr/>
        </p:nvSpPr>
        <p:spPr>
          <a:xfrm>
            <a:off x="1696659" y="824026"/>
            <a:ext cx="5876056" cy="584775"/>
          </a:xfrm>
          <a:prstGeom prst="rect">
            <a:avLst/>
          </a:prstGeom>
          <a:solidFill>
            <a:srgbClr val="CC00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ECCEZIONI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1C6DAE1-180E-4FCD-AE10-45873108562D}"/>
              </a:ext>
            </a:extLst>
          </p:cNvPr>
          <p:cNvSpPr/>
          <p:nvPr/>
        </p:nvSpPr>
        <p:spPr>
          <a:xfrm>
            <a:off x="2771800" y="4303777"/>
            <a:ext cx="64807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Completamento di una fornitura precedente = CONTINUITA’ DI SERVIZIO</a:t>
            </a:r>
          </a:p>
          <a:p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CASO ECCEZIONALE altrimenti ordine aperto!!!</a:t>
            </a:r>
          </a:p>
          <a:p>
            <a:endParaRPr lang="it-IT" sz="28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122" name="Picture 2" descr="pippo walt disney - Le torte di nonna Papera | Disegno di compleanno,  Cartoni animati, Disney">
            <a:extLst>
              <a:ext uri="{FF2B5EF4-FFF2-40B4-BE49-F238E27FC236}">
                <a16:creationId xmlns:a16="http://schemas.microsoft.com/office/drawing/2014/main" id="{6D1EFE6C-50BB-4806-82E0-177A6F91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7"/>
            <a:ext cx="2012142" cy="25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763C2A33-F45A-4B57-93AA-5CFDB7DA8B64}"/>
              </a:ext>
            </a:extLst>
          </p:cNvPr>
          <p:cNvSpPr/>
          <p:nvPr/>
        </p:nvSpPr>
        <p:spPr>
          <a:xfrm>
            <a:off x="483665" y="1595000"/>
            <a:ext cx="81766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Unicità di brand = TUTELA DI DIRITTI ESCLUSIVI</a:t>
            </a:r>
          </a:p>
          <a:p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Richiede il certificato di unicità del fornitore</a:t>
            </a:r>
          </a:p>
          <a:p>
            <a:endParaRPr lang="it-IT" sz="28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Unicità tecnica = CONCORRENZA ASSENTE PER MOTIVI TECNICI da motivare dettagliatamente e chiaramente </a:t>
            </a:r>
          </a:p>
        </p:txBody>
      </p:sp>
    </p:spTree>
    <p:extLst>
      <p:ext uri="{BB962C8B-B14F-4D97-AF65-F5344CB8AC3E}">
        <p14:creationId xmlns:p14="http://schemas.microsoft.com/office/powerpoint/2010/main" val="166051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F09807C-2338-4396-9985-092503B6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36D27946-0463-4147-89C2-556EDDA568FE}"/>
              </a:ext>
            </a:extLst>
          </p:cNvPr>
          <p:cNvSpPr/>
          <p:nvPr/>
        </p:nvSpPr>
        <p:spPr>
          <a:xfrm>
            <a:off x="5580112" y="1124744"/>
            <a:ext cx="3024336" cy="1584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Incontro informativo ordini &amp; RDA WEB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5086BAA-ECEB-4FA5-B4B8-730CE38B5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21" t="20438" r="35129" b="30563"/>
          <a:stretch/>
        </p:blipFill>
        <p:spPr>
          <a:xfrm>
            <a:off x="0" y="6014077"/>
            <a:ext cx="814719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74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utton Yes No - Free vector graphic on Pixabay">
            <a:extLst>
              <a:ext uri="{FF2B5EF4-FFF2-40B4-BE49-F238E27FC236}">
                <a16:creationId xmlns:a16="http://schemas.microsoft.com/office/drawing/2014/main" id="{9B1AFF0C-12E0-4A47-A2A5-AE84B3C49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84" y="174949"/>
            <a:ext cx="2771800" cy="13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F32AB2B-1B8A-42E9-98B3-55A4354D65C2}"/>
              </a:ext>
            </a:extLst>
          </p:cNvPr>
          <p:cNvSpPr/>
          <p:nvPr/>
        </p:nvSpPr>
        <p:spPr>
          <a:xfrm>
            <a:off x="375616" y="976654"/>
            <a:ext cx="817666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 ‘il fornitore mi ha </a:t>
            </a:r>
            <a:r>
              <a:rPr lang="it-IT" sz="2800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detto’</a:t>
            </a:r>
            <a:endParaRPr lang="it-IT" sz="28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 preventivi in word -&gt; solo PDF formali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 affidamento alla memoria o alle persone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 ‘di solito si faceva…..’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SI invio contemporaneo delle richieste di preventivo ai fornitori, con specifiche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SI deadline alla presentazione offerte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SI SPIEGAZIONI TECNICHE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SI INTEGRAZIONE MANAGER PROGETTO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SI richieste per contratto a consumo – importo definito e non garantito, termine temporale ecc.</a:t>
            </a:r>
          </a:p>
          <a:p>
            <a:endParaRPr lang="it-IT" sz="28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42443A25-E764-43AF-97CB-7078404E0282}"/>
              </a:ext>
            </a:extLst>
          </p:cNvPr>
          <p:cNvSpPr txBox="1">
            <a:spLocks/>
          </p:cNvSpPr>
          <p:nvPr/>
        </p:nvSpPr>
        <p:spPr>
          <a:xfrm>
            <a:off x="327272" y="188641"/>
            <a:ext cx="4968478" cy="79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RENDICONTAZIONE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87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oncorso MUR 2022: 90.000 posti disponibili in tutta Italia - Concorsi  Pubblici">
            <a:extLst>
              <a:ext uri="{FF2B5EF4-FFF2-40B4-BE49-F238E27FC236}">
                <a16:creationId xmlns:a16="http://schemas.microsoft.com/office/drawing/2014/main" id="{0F4E05D7-202E-4C71-A65B-9F1E2157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73" y="2708920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1C98EF0D-D3E4-4CCC-996F-C84C7D37396F}"/>
              </a:ext>
            </a:extLst>
          </p:cNvPr>
          <p:cNvSpPr txBox="1">
            <a:spLocks/>
          </p:cNvSpPr>
          <p:nvPr/>
        </p:nvSpPr>
        <p:spPr>
          <a:xfrm>
            <a:off x="1979712" y="188641"/>
            <a:ext cx="4968478" cy="79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RENDICONTAZIONE</a:t>
            </a: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170" name="Picture 2" descr="Bando di concorso a Potenza Picena per istruttore contabile">
            <a:extLst>
              <a:ext uri="{FF2B5EF4-FFF2-40B4-BE49-F238E27FC236}">
                <a16:creationId xmlns:a16="http://schemas.microsoft.com/office/drawing/2014/main" id="{2C0E3CA4-2702-4D81-804A-D09BF53A7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34" y="752525"/>
            <a:ext cx="3658295" cy="341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ione Europea, cinque no che potremmo voler dire - Corriere.it">
            <a:extLst>
              <a:ext uri="{FF2B5EF4-FFF2-40B4-BE49-F238E27FC236}">
                <a16:creationId xmlns:a16="http://schemas.microsoft.com/office/drawing/2014/main" id="{81CC13C0-4AA0-4E33-9CDB-FB6C21DCD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28" y="980728"/>
            <a:ext cx="2509145" cy="187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2853F60-FBC2-4D8C-8B1C-79A80484A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3179043"/>
            <a:ext cx="2600325" cy="17621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997000C-94AB-4E4F-9AF1-6FB0C53AA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444" y="4196477"/>
            <a:ext cx="2743200" cy="166687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14AC119-7FC3-46AA-828F-D8268D0BF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6180" y="4929255"/>
            <a:ext cx="37052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6906FDA-7CAF-4CD6-A10C-2E6D9FDF1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22418" r="20075" b="16400"/>
          <a:stretch/>
        </p:blipFill>
        <p:spPr>
          <a:xfrm>
            <a:off x="19843" y="138138"/>
            <a:ext cx="7930037" cy="4442990"/>
          </a:xfrm>
          <a:prstGeom prst="rect">
            <a:avLst/>
          </a:prstGeom>
        </p:spPr>
      </p:pic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4669FFCB-52B9-4427-8CAC-066B6AE5C2D5}"/>
              </a:ext>
            </a:extLst>
          </p:cNvPr>
          <p:cNvSpPr/>
          <p:nvPr/>
        </p:nvSpPr>
        <p:spPr>
          <a:xfrm>
            <a:off x="6588224" y="1147564"/>
            <a:ext cx="1285945" cy="698575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2652251-1B2A-4D50-869C-FB6442E0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6" t="17801" r="16926" b="16401"/>
          <a:stretch/>
        </p:blipFill>
        <p:spPr>
          <a:xfrm>
            <a:off x="1547664" y="1772816"/>
            <a:ext cx="7593014" cy="424847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F3F126F-84A8-43F2-8EE4-BE37EC66D8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00" t="22786" r="11802" b="3847"/>
          <a:stretch/>
        </p:blipFill>
        <p:spPr>
          <a:xfrm>
            <a:off x="101580" y="3035677"/>
            <a:ext cx="7488832" cy="3773723"/>
          </a:xfrm>
          <a:prstGeom prst="rect">
            <a:avLst/>
          </a:prstGeom>
        </p:spPr>
      </p:pic>
      <p:sp>
        <p:nvSpPr>
          <p:cNvPr id="12" name="Freccia a sinistra 11">
            <a:extLst>
              <a:ext uri="{FF2B5EF4-FFF2-40B4-BE49-F238E27FC236}">
                <a16:creationId xmlns:a16="http://schemas.microsoft.com/office/drawing/2014/main" id="{9DD7EFDC-C4F5-4B9C-857F-6E395892C49D}"/>
              </a:ext>
            </a:extLst>
          </p:cNvPr>
          <p:cNvSpPr/>
          <p:nvPr/>
        </p:nvSpPr>
        <p:spPr>
          <a:xfrm rot="19604508">
            <a:off x="4516250" y="4035901"/>
            <a:ext cx="2221757" cy="177327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SE indicato Referente Fondi</a:t>
            </a:r>
          </a:p>
        </p:txBody>
      </p:sp>
    </p:spTree>
    <p:extLst>
      <p:ext uri="{BB962C8B-B14F-4D97-AF65-F5344CB8AC3E}">
        <p14:creationId xmlns:p14="http://schemas.microsoft.com/office/powerpoint/2010/main" val="49391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58D28E91-878E-4818-BAC9-6899FE076F06}"/>
              </a:ext>
            </a:extLst>
          </p:cNvPr>
          <p:cNvSpPr txBox="1">
            <a:spLocks/>
          </p:cNvSpPr>
          <p:nvPr/>
        </p:nvSpPr>
        <p:spPr>
          <a:xfrm>
            <a:off x="-19819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FOCUS FONDI COMMERCIALI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2543DFD-8215-426F-9762-19399BFF2344}"/>
              </a:ext>
            </a:extLst>
          </p:cNvPr>
          <p:cNvSpPr/>
          <p:nvPr/>
        </p:nvSpPr>
        <p:spPr>
          <a:xfrm>
            <a:off x="310595" y="1035893"/>
            <a:ext cx="88041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Progetti – RFO ecc. </a:t>
            </a:r>
            <a:r>
              <a:rPr lang="it-IT" sz="2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fondi istituzionali</a:t>
            </a: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: iva su tutto l’imponibile secondo aliquota</a:t>
            </a:r>
          </a:p>
          <a:p>
            <a:pPr algn="ctr"/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	</a:t>
            </a:r>
            <a:r>
              <a:rPr lang="it-IT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1 € + IVA = 1,22 € sul fondo</a:t>
            </a: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C3D9E27-A7E8-47B3-90D6-B9B14AEAB579}"/>
              </a:ext>
            </a:extLst>
          </p:cNvPr>
          <p:cNvSpPr/>
          <p:nvPr/>
        </p:nvSpPr>
        <p:spPr>
          <a:xfrm>
            <a:off x="310594" y="2769890"/>
            <a:ext cx="88041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Convenzioni commerciali, tariffario ecc. </a:t>
            </a:r>
            <a:r>
              <a:rPr lang="it-IT" sz="2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fondi commerciali</a:t>
            </a: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con 3 possibili finalità secondo le finalità dell’acquisto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istituzionale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commerciale: iva su tutto l’imponibile secondo </a:t>
            </a:r>
            <a:r>
              <a:rPr lang="it-IT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prorata</a:t>
            </a: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lvl="2" algn="ctr"/>
            <a:r>
              <a:rPr lang="it-IT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1 € + </a:t>
            </a:r>
            <a:r>
              <a:rPr lang="it-IT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prorata</a:t>
            </a:r>
            <a:r>
              <a:rPr lang="it-IT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= 1 € + (13% del 22%) = 1,03 €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promiscua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0C1BC11-CB1D-415E-AAD7-607A1DA6BFA8}"/>
              </a:ext>
            </a:extLst>
          </p:cNvPr>
          <p:cNvSpPr/>
          <p:nvPr/>
        </p:nvSpPr>
        <p:spPr>
          <a:xfrm rot="20087997">
            <a:off x="642222" y="2116664"/>
            <a:ext cx="8154409" cy="2492707"/>
          </a:xfrm>
          <a:prstGeom prst="rect">
            <a:avLst/>
          </a:prstGeom>
          <a:solidFill>
            <a:srgbClr val="FFFF00"/>
          </a:solidFill>
          <a:ln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COMMERCIALE con finalità COMMERCIALE</a:t>
            </a:r>
          </a:p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Non rendicontabile nei progetti</a:t>
            </a:r>
          </a:p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COMMERCIALE con finalità ISTITUZIONALE</a:t>
            </a:r>
          </a:p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Potenzialmente rendicontabile nei progetti non legati al CUP!</a:t>
            </a:r>
            <a:endParaRPr lang="en-US" sz="24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7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8F3F126F-84A8-43F2-8EE4-BE37EC66D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0" t="22786" r="11802" b="3847"/>
          <a:stretch/>
        </p:blipFill>
        <p:spPr>
          <a:xfrm>
            <a:off x="-180528" y="908720"/>
            <a:ext cx="7920880" cy="3991438"/>
          </a:xfrm>
          <a:prstGeom prst="rect">
            <a:avLst/>
          </a:prstGeom>
        </p:spPr>
      </p:pic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58D28E91-878E-4818-BAC9-6899FE076F06}"/>
              </a:ext>
            </a:extLst>
          </p:cNvPr>
          <p:cNvSpPr txBox="1">
            <a:spLocks/>
          </p:cNvSpPr>
          <p:nvPr/>
        </p:nvSpPr>
        <p:spPr>
          <a:xfrm>
            <a:off x="-19819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FOCUS FONDI COMMERCIALI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36FDF61-2024-4D13-A254-F2114B1B345B}"/>
              </a:ext>
            </a:extLst>
          </p:cNvPr>
          <p:cNvSpPr/>
          <p:nvPr/>
        </p:nvSpPr>
        <p:spPr>
          <a:xfrm>
            <a:off x="3923928" y="1844824"/>
            <a:ext cx="4536504" cy="27363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Per i soli fondi commerciali, indicare nelle note del prodotto l’eventuale finalità COMMERCIALE dell’acquisto oppure la finalità PROMISCUA con la % istituzionale/commerciale.</a:t>
            </a:r>
          </a:p>
          <a:p>
            <a:pPr algn="ctr"/>
            <a:r>
              <a:rPr lang="it-IT" dirty="0"/>
              <a:t>Senza indicazioni ulteriori, il fondo sarà lavorato come INTERAMENTE ISTITUZIONALE</a:t>
            </a:r>
          </a:p>
        </p:txBody>
      </p:sp>
    </p:spTree>
    <p:extLst>
      <p:ext uri="{BB962C8B-B14F-4D97-AF65-F5344CB8AC3E}">
        <p14:creationId xmlns:p14="http://schemas.microsoft.com/office/powerpoint/2010/main" val="220510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BE54762-584C-4E36-9EAD-7D22AF88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22001" r="20075" b="5644"/>
          <a:stretch/>
        </p:blipFill>
        <p:spPr>
          <a:xfrm>
            <a:off x="201898" y="404664"/>
            <a:ext cx="6303110" cy="4176464"/>
          </a:xfrm>
          <a:prstGeom prst="rect">
            <a:avLst/>
          </a:prstGeom>
        </p:spPr>
      </p:pic>
      <p:sp>
        <p:nvSpPr>
          <p:cNvPr id="7" name="Freccia a sinistra 6">
            <a:extLst>
              <a:ext uri="{FF2B5EF4-FFF2-40B4-BE49-F238E27FC236}">
                <a16:creationId xmlns:a16="http://schemas.microsoft.com/office/drawing/2014/main" id="{85032025-7900-42EC-9B99-73A55008F86B}"/>
              </a:ext>
            </a:extLst>
          </p:cNvPr>
          <p:cNvSpPr/>
          <p:nvPr/>
        </p:nvSpPr>
        <p:spPr>
          <a:xfrm rot="19885873">
            <a:off x="2184529" y="1013575"/>
            <a:ext cx="3600400" cy="177327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COMPILAZIONE OBBLIGATORIA</a:t>
            </a:r>
          </a:p>
        </p:txBody>
      </p:sp>
    </p:spTree>
    <p:extLst>
      <p:ext uri="{BB962C8B-B14F-4D97-AF65-F5344CB8AC3E}">
        <p14:creationId xmlns:p14="http://schemas.microsoft.com/office/powerpoint/2010/main" val="207242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6B9BA162-6A73-4698-8E7F-5C4956D2F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1" t="20601" r="19288" b="6600"/>
          <a:stretch/>
        </p:blipFill>
        <p:spPr>
          <a:xfrm>
            <a:off x="107504" y="113755"/>
            <a:ext cx="7030885" cy="4546823"/>
          </a:xfrm>
          <a:prstGeom prst="rect">
            <a:avLst/>
          </a:prstGeom>
        </p:spPr>
      </p:pic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4669FFCB-52B9-4427-8CAC-066B6AE5C2D5}"/>
              </a:ext>
            </a:extLst>
          </p:cNvPr>
          <p:cNvSpPr/>
          <p:nvPr/>
        </p:nvSpPr>
        <p:spPr>
          <a:xfrm>
            <a:off x="517273" y="2730425"/>
            <a:ext cx="3838704" cy="1634679"/>
          </a:xfrm>
          <a:prstGeom prst="roundRect">
            <a:avLst/>
          </a:prstGeom>
          <a:noFill/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BE3E1BB7-73EE-48FC-8786-092652125A7A}"/>
              </a:ext>
            </a:extLst>
          </p:cNvPr>
          <p:cNvSpPr/>
          <p:nvPr/>
        </p:nvSpPr>
        <p:spPr>
          <a:xfrm>
            <a:off x="4572000" y="3212976"/>
            <a:ext cx="3449332" cy="7920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Fondamentale, perché responsabilità del dichiarante / referente tecnico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E430A08-51A4-41AF-B4B9-2C39309F3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5" t="11600" r="12278" b="17800"/>
          <a:stretch/>
        </p:blipFill>
        <p:spPr>
          <a:xfrm>
            <a:off x="2005611" y="2549475"/>
            <a:ext cx="7049732" cy="3631258"/>
          </a:xfrm>
          <a:prstGeom prst="rect">
            <a:avLst/>
          </a:prstGeom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8FCE8AA5-1043-4996-8BBB-FA16AE24C666}"/>
              </a:ext>
            </a:extLst>
          </p:cNvPr>
          <p:cNvSpPr/>
          <p:nvPr/>
        </p:nvSpPr>
        <p:spPr>
          <a:xfrm>
            <a:off x="2267744" y="4077072"/>
            <a:ext cx="4608512" cy="792089"/>
          </a:xfrm>
          <a:prstGeom prst="roundRect">
            <a:avLst/>
          </a:prstGeom>
          <a:noFill/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sinistra 15">
            <a:extLst>
              <a:ext uri="{FF2B5EF4-FFF2-40B4-BE49-F238E27FC236}">
                <a16:creationId xmlns:a16="http://schemas.microsoft.com/office/drawing/2014/main" id="{4B6C22E0-5154-49BE-B275-F08328F48DE1}"/>
              </a:ext>
            </a:extLst>
          </p:cNvPr>
          <p:cNvSpPr/>
          <p:nvPr/>
        </p:nvSpPr>
        <p:spPr>
          <a:xfrm rot="19526611">
            <a:off x="5250793" y="2022629"/>
            <a:ext cx="3600400" cy="177327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SE NON COMPARE,</a:t>
            </a:r>
          </a:p>
          <a:p>
            <a:pPr algn="ctr"/>
            <a:r>
              <a:rPr lang="it-IT" dirty="0"/>
              <a:t>SALVA BOZZA</a:t>
            </a:r>
          </a:p>
        </p:txBody>
      </p:sp>
    </p:spTree>
    <p:extLst>
      <p:ext uri="{BB962C8B-B14F-4D97-AF65-F5344CB8AC3E}">
        <p14:creationId xmlns:p14="http://schemas.microsoft.com/office/powerpoint/2010/main" val="7165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5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A275863-305F-4546-9430-FC1D21A8C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8001" r="18500" b="5201"/>
          <a:stretch/>
        </p:blipFill>
        <p:spPr>
          <a:xfrm>
            <a:off x="112861" y="70346"/>
            <a:ext cx="6470757" cy="5014837"/>
          </a:xfrm>
          <a:prstGeom prst="rect">
            <a:avLst/>
          </a:prstGeom>
        </p:spPr>
      </p:pic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4669FFCB-52B9-4427-8CAC-066B6AE5C2D5}"/>
              </a:ext>
            </a:extLst>
          </p:cNvPr>
          <p:cNvSpPr/>
          <p:nvPr/>
        </p:nvSpPr>
        <p:spPr>
          <a:xfrm>
            <a:off x="205128" y="1974341"/>
            <a:ext cx="6023056" cy="1094619"/>
          </a:xfrm>
          <a:prstGeom prst="roundRect">
            <a:avLst/>
          </a:prstGeom>
          <a:noFill/>
          <a:ln w="635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BE3E1BB7-73EE-48FC-8786-092652125A7A}"/>
              </a:ext>
            </a:extLst>
          </p:cNvPr>
          <p:cNvSpPr/>
          <p:nvPr/>
        </p:nvSpPr>
        <p:spPr>
          <a:xfrm>
            <a:off x="5364088" y="3284983"/>
            <a:ext cx="3449332" cy="7920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Fondamentale, perché responsabilità del dichiarante / referente tecnico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A2E2F5C-2CE4-48E7-B5F3-F59AC851B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8001" r="18500" b="5201"/>
          <a:stretch/>
        </p:blipFill>
        <p:spPr>
          <a:xfrm>
            <a:off x="2267744" y="692696"/>
            <a:ext cx="6961548" cy="5328592"/>
          </a:xfrm>
          <a:prstGeom prst="rect">
            <a:avLst/>
          </a:prstGeom>
        </p:spPr>
      </p:pic>
      <p:sp>
        <p:nvSpPr>
          <p:cNvPr id="14" name="Freccia a sinistra 13">
            <a:extLst>
              <a:ext uri="{FF2B5EF4-FFF2-40B4-BE49-F238E27FC236}">
                <a16:creationId xmlns:a16="http://schemas.microsoft.com/office/drawing/2014/main" id="{1828CA08-DCF7-45B7-8E5F-A83D1C489A2B}"/>
              </a:ext>
            </a:extLst>
          </p:cNvPr>
          <p:cNvSpPr/>
          <p:nvPr/>
        </p:nvSpPr>
        <p:spPr>
          <a:xfrm>
            <a:off x="5338785" y="1132316"/>
            <a:ext cx="3600400" cy="177327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FLAG OBBLIGATORIO SEMPRE, quando non si compra su AQ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C0812D45-C136-4AFF-BEF1-CB9E60F93D5F}"/>
              </a:ext>
            </a:extLst>
          </p:cNvPr>
          <p:cNvSpPr/>
          <p:nvPr/>
        </p:nvSpPr>
        <p:spPr>
          <a:xfrm>
            <a:off x="393460" y="1852073"/>
            <a:ext cx="2162315" cy="3657908"/>
          </a:xfrm>
          <a:prstGeom prst="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Altri flag NON OBBLIGATORI per ricerca !!!!!</a:t>
            </a:r>
          </a:p>
        </p:txBody>
      </p:sp>
    </p:spTree>
    <p:extLst>
      <p:ext uri="{BB962C8B-B14F-4D97-AF65-F5344CB8AC3E}">
        <p14:creationId xmlns:p14="http://schemas.microsoft.com/office/powerpoint/2010/main" val="34720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2EBF2662-F510-4F17-A888-52DB37B40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6602" r="19288" b="5348"/>
          <a:stretch/>
        </p:blipFill>
        <p:spPr>
          <a:xfrm>
            <a:off x="204814" y="116632"/>
            <a:ext cx="6783503" cy="5400600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3EF6F8D9-0BC2-4680-829B-258AC4A3D3E0}"/>
              </a:ext>
            </a:extLst>
          </p:cNvPr>
          <p:cNvSpPr/>
          <p:nvPr/>
        </p:nvSpPr>
        <p:spPr>
          <a:xfrm>
            <a:off x="5405437" y="3839517"/>
            <a:ext cx="3533749" cy="1677715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Modulo editabile fino al RUP – se sviste / errori veniali possiamo intervenire, NON su elementi sostanziali!</a:t>
            </a:r>
          </a:p>
          <a:p>
            <a:pPr algn="ctr"/>
            <a:r>
              <a:rPr lang="it-IT" dirty="0"/>
              <a:t>PER INTERVENIRE MAIL TO </a:t>
            </a:r>
          </a:p>
          <a:p>
            <a:pPr algn="ctr"/>
            <a:r>
              <a:rPr lang="it-IT" dirty="0"/>
              <a:t>distal.rda-web@unibo.it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7C460D5C-E441-4691-801D-CE0CD8513ECF}"/>
              </a:ext>
            </a:extLst>
          </p:cNvPr>
          <p:cNvSpPr/>
          <p:nvPr/>
        </p:nvSpPr>
        <p:spPr>
          <a:xfrm>
            <a:off x="5292080" y="404664"/>
            <a:ext cx="3533749" cy="25094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Attenzione a dichiarare</a:t>
            </a:r>
          </a:p>
          <a:p>
            <a:pPr algn="ctr"/>
            <a:r>
              <a:rPr lang="it-IT" dirty="0"/>
              <a:t>NON C’E’</a:t>
            </a:r>
          </a:p>
          <a:p>
            <a:pPr algn="ctr"/>
            <a:r>
              <a:rPr lang="it-IT" dirty="0"/>
              <a:t>Perché è una dichiarazione formale, soggetta a verifiche di veridicità.</a:t>
            </a:r>
          </a:p>
          <a:p>
            <a:pPr algn="ctr"/>
            <a:r>
              <a:rPr lang="it-IT" dirty="0"/>
              <a:t>OBBLIGATORIO ALLEGARE SCHERMATA MEPA non disponibile!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F841C9F-494D-432C-A650-16CEDC8A2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9401" r="17713" b="16401"/>
          <a:stretch/>
        </p:blipFill>
        <p:spPr>
          <a:xfrm>
            <a:off x="1372430" y="877204"/>
            <a:ext cx="7531562" cy="4928059"/>
          </a:xfrm>
          <a:prstGeom prst="rect">
            <a:avLst/>
          </a:prstGeom>
        </p:spPr>
      </p:pic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CEA58B41-9EF7-48DC-94A2-503385F0B13E}"/>
              </a:ext>
            </a:extLst>
          </p:cNvPr>
          <p:cNvSpPr/>
          <p:nvPr/>
        </p:nvSpPr>
        <p:spPr>
          <a:xfrm>
            <a:off x="4649593" y="3289563"/>
            <a:ext cx="3533749" cy="19185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OBBLIGATORIO il FORNITORE – meglio cercarlo con CODICE FISCALE perché è univoco – vedete quante varianti dello stesso fornitore……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5647D1F-D4AD-4F39-A0C8-0D865DCB1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38" t="24801" r="17713" b="5201"/>
          <a:stretch/>
        </p:blipFill>
        <p:spPr>
          <a:xfrm>
            <a:off x="2131675" y="2600125"/>
            <a:ext cx="6931658" cy="412598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AE6A8BCC-620F-408E-A2A8-AD565000C3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34" t="6602" r="18339" b="3801"/>
          <a:stretch/>
        </p:blipFill>
        <p:spPr>
          <a:xfrm>
            <a:off x="960658" y="1325920"/>
            <a:ext cx="5854633" cy="4608511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7ACABD4E-5CB8-4268-86DA-D715D7B0E9B6}"/>
              </a:ext>
            </a:extLst>
          </p:cNvPr>
          <p:cNvSpPr/>
          <p:nvPr/>
        </p:nvSpPr>
        <p:spPr>
          <a:xfrm>
            <a:off x="789264" y="3110865"/>
            <a:ext cx="7410287" cy="15687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Concorrenza assente per motivi tecnici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Best </a:t>
            </a:r>
            <a:r>
              <a:rPr lang="it-IT" dirty="0" err="1"/>
              <a:t>value</a:t>
            </a:r>
            <a:r>
              <a:rPr lang="it-IT" dirty="0"/>
              <a:t> for money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Vanno MOTIVATE con motivazioni TECNICHE</a:t>
            </a:r>
          </a:p>
        </p:txBody>
      </p:sp>
    </p:spTree>
    <p:extLst>
      <p:ext uri="{BB962C8B-B14F-4D97-AF65-F5344CB8AC3E}">
        <p14:creationId xmlns:p14="http://schemas.microsoft.com/office/powerpoint/2010/main" val="32311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7B5CA8E-01A6-469B-A648-D275D653A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0" t="7000" r="18889" b="23001"/>
          <a:stretch/>
        </p:blipFill>
        <p:spPr>
          <a:xfrm>
            <a:off x="107504" y="188640"/>
            <a:ext cx="5688632" cy="3600400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5E9EBA37-D1DD-45B9-9E9B-81B2A04CBF57}"/>
              </a:ext>
            </a:extLst>
          </p:cNvPr>
          <p:cNvSpPr/>
          <p:nvPr/>
        </p:nvSpPr>
        <p:spPr>
          <a:xfrm>
            <a:off x="5220072" y="332656"/>
            <a:ext cx="3533749" cy="25094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Allegare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Preventivi 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Eventuali dichiarazioni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Eventuali certificazioni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Autorizzazione PM progetto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Autorizzazione fondi (multi – docente)</a:t>
            </a:r>
          </a:p>
          <a:p>
            <a:pPr marL="285750" indent="-285750" algn="ctr">
              <a:buFontTx/>
              <a:buChar char="-"/>
            </a:pPr>
            <a:r>
              <a:rPr lang="it-IT" dirty="0"/>
              <a:t>……..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547E64A-BF72-4FE6-94A0-362487937D00}"/>
              </a:ext>
            </a:extLst>
          </p:cNvPr>
          <p:cNvSpPr/>
          <p:nvPr/>
        </p:nvSpPr>
        <p:spPr>
          <a:xfrm>
            <a:off x="107504" y="2348880"/>
            <a:ext cx="3816425" cy="493242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49D5F9BF-AEF4-441D-ACEE-FA78EF59B39F}"/>
              </a:ext>
            </a:extLst>
          </p:cNvPr>
          <p:cNvSpPr/>
          <p:nvPr/>
        </p:nvSpPr>
        <p:spPr>
          <a:xfrm>
            <a:off x="2843809" y="2935758"/>
            <a:ext cx="792088" cy="421234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43BF142-27AA-446C-92B6-CDBE137A14F3}"/>
              </a:ext>
            </a:extLst>
          </p:cNvPr>
          <p:cNvGrpSpPr/>
          <p:nvPr/>
        </p:nvGrpSpPr>
        <p:grpSpPr>
          <a:xfrm>
            <a:off x="1266976" y="1167665"/>
            <a:ext cx="7555575" cy="4884099"/>
            <a:chOff x="1266976" y="1167665"/>
            <a:chExt cx="7555575" cy="4884099"/>
          </a:xfrm>
        </p:grpSpPr>
        <p:sp>
          <p:nvSpPr>
            <p:cNvPr id="10" name="Freccia a sinistra 9">
              <a:extLst>
                <a:ext uri="{FF2B5EF4-FFF2-40B4-BE49-F238E27FC236}">
                  <a16:creationId xmlns:a16="http://schemas.microsoft.com/office/drawing/2014/main" id="{2EEBA3EA-B507-42B6-B56E-E39ECBDF832E}"/>
                </a:ext>
              </a:extLst>
            </p:cNvPr>
            <p:cNvSpPr/>
            <p:nvPr/>
          </p:nvSpPr>
          <p:spPr>
            <a:xfrm>
              <a:off x="1266976" y="1167665"/>
              <a:ext cx="1547234" cy="1773274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1" name="Picture 2" descr="Pensatore del fumetto Immagine e Vettoriale - Alamy">
              <a:extLst>
                <a:ext uri="{FF2B5EF4-FFF2-40B4-BE49-F238E27FC236}">
                  <a16:creationId xmlns:a16="http://schemas.microsoft.com/office/drawing/2014/main" id="{0938B200-06FA-448F-953A-C9340CAD4D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5" b="10101"/>
            <a:stretch/>
          </p:blipFill>
          <p:spPr bwMode="auto">
            <a:xfrm>
              <a:off x="5770788" y="2986138"/>
              <a:ext cx="3051763" cy="3065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B9899B-81E3-44F7-943B-8AC7435F9B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8000" r="9157" b="7961"/>
          <a:stretch/>
        </p:blipFill>
        <p:spPr>
          <a:xfrm>
            <a:off x="62538" y="3761802"/>
            <a:ext cx="5166412" cy="307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1A37B57-5428-4481-A4FC-2493386BC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C8CE2698-29F7-433C-ADFE-43E09EB0CA17}"/>
              </a:ext>
            </a:extLst>
          </p:cNvPr>
          <p:cNvSpPr/>
          <p:nvPr/>
        </p:nvSpPr>
        <p:spPr>
          <a:xfrm>
            <a:off x="5580112" y="1124744"/>
            <a:ext cx="3024336" cy="1584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Incontro informativo ordini &amp; RDA WEB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490BB21-FFB3-4B57-9719-2BA26B063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21" t="20438" r="35129" b="30563"/>
          <a:stretch/>
        </p:blipFill>
        <p:spPr>
          <a:xfrm>
            <a:off x="0" y="6014077"/>
            <a:ext cx="814719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765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AD4DE84E-805D-4794-915C-ECE3D2CB2C13}"/>
              </a:ext>
            </a:extLst>
          </p:cNvPr>
          <p:cNvGrpSpPr/>
          <p:nvPr/>
        </p:nvGrpSpPr>
        <p:grpSpPr>
          <a:xfrm>
            <a:off x="1809963" y="260648"/>
            <a:ext cx="5928486" cy="4176464"/>
            <a:chOff x="3102652" y="2567781"/>
            <a:chExt cx="5928486" cy="4176464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F69E1F4-F3EB-441E-964A-8C74F1804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713" t="6601" r="17452" b="12200"/>
            <a:stretch/>
          </p:blipFill>
          <p:spPr>
            <a:xfrm>
              <a:off x="3102652" y="2567781"/>
              <a:ext cx="5928486" cy="4176464"/>
            </a:xfrm>
            <a:prstGeom prst="rect">
              <a:avLst/>
            </a:prstGeom>
          </p:spPr>
        </p:pic>
        <p:sp>
          <p:nvSpPr>
            <p:cNvPr id="4" name="Rettangolo con angoli arrotondati 3">
              <a:extLst>
                <a:ext uri="{FF2B5EF4-FFF2-40B4-BE49-F238E27FC236}">
                  <a16:creationId xmlns:a16="http://schemas.microsoft.com/office/drawing/2014/main" id="{8AEFDD04-36A9-43AD-ABC0-5A5CA0240E52}"/>
                </a:ext>
              </a:extLst>
            </p:cNvPr>
            <p:cNvSpPr/>
            <p:nvPr/>
          </p:nvSpPr>
          <p:spPr>
            <a:xfrm>
              <a:off x="3102652" y="6237311"/>
              <a:ext cx="5928486" cy="506933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8C139B3F-912D-40ED-8439-0FCD82AC7D0F}"/>
                </a:ext>
              </a:extLst>
            </p:cNvPr>
            <p:cNvSpPr/>
            <p:nvPr/>
          </p:nvSpPr>
          <p:spPr>
            <a:xfrm>
              <a:off x="3102652" y="5328330"/>
              <a:ext cx="5928486" cy="506933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22E4EE90-D11E-4264-A71C-FABC1E7C9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8" t="6601" r="11413" b="3218"/>
          <a:stretch/>
        </p:blipFill>
        <p:spPr>
          <a:xfrm>
            <a:off x="1115616" y="1610922"/>
            <a:ext cx="7200800" cy="463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4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42443A25-E764-43AF-97CB-7078404E0282}"/>
              </a:ext>
            </a:extLst>
          </p:cNvPr>
          <p:cNvSpPr txBox="1">
            <a:spLocks/>
          </p:cNvSpPr>
          <p:nvPr/>
        </p:nvSpPr>
        <p:spPr>
          <a:xfrm>
            <a:off x="183773" y="332656"/>
            <a:ext cx="8560356" cy="3211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CORRETTEZZA</a:t>
            </a: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84C3555B-D507-4468-AD7B-98E1E3FFF332}"/>
              </a:ext>
            </a:extLst>
          </p:cNvPr>
          <p:cNvSpPr txBox="1">
            <a:spLocks/>
          </p:cNvSpPr>
          <p:nvPr/>
        </p:nvSpPr>
        <p:spPr>
          <a:xfrm>
            <a:off x="1979712" y="764704"/>
            <a:ext cx="4968478" cy="5040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4DF85CC-E510-4EA4-AA24-C8BAB643B940}"/>
              </a:ext>
            </a:extLst>
          </p:cNvPr>
          <p:cNvSpPr/>
          <p:nvPr/>
        </p:nvSpPr>
        <p:spPr>
          <a:xfrm>
            <a:off x="567460" y="1097530"/>
            <a:ext cx="81766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Rispetto delle procedure</a:t>
            </a:r>
          </a:p>
          <a:p>
            <a:endParaRPr lang="it-IT" sz="2800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Rispetto dei tempi di evasione &amp; pagamento!</a:t>
            </a:r>
          </a:p>
          <a:p>
            <a:endParaRPr lang="it-IT" sz="2800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Rispetto degli altri – urgenze vs eccezioni vs dimenticanze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2Bmentioned: progetti fast track – spese conclusive di progetto</a:t>
            </a:r>
          </a:p>
        </p:txBody>
      </p:sp>
      <p:pic>
        <p:nvPicPr>
          <p:cNvPr id="8194" name="Picture 2" descr="Talk to Us | Leaders Moving &amp;amp; Storage">
            <a:extLst>
              <a:ext uri="{FF2B5EF4-FFF2-40B4-BE49-F238E27FC236}">
                <a16:creationId xmlns:a16="http://schemas.microsoft.com/office/drawing/2014/main" id="{41364C9A-E6FF-4F38-8C4E-BA0CA41A6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52937"/>
            <a:ext cx="33337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3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42443A25-E764-43AF-97CB-7078404E0282}"/>
              </a:ext>
            </a:extLst>
          </p:cNvPr>
          <p:cNvSpPr txBox="1">
            <a:spLocks/>
          </p:cNvSpPr>
          <p:nvPr/>
        </p:nvSpPr>
        <p:spPr>
          <a:xfrm>
            <a:off x="-59992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BUON SENSO</a:t>
            </a:r>
            <a:endParaRPr lang="it-IT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84C3555B-D507-4468-AD7B-98E1E3FFF332}"/>
              </a:ext>
            </a:extLst>
          </p:cNvPr>
          <p:cNvSpPr txBox="1">
            <a:spLocks/>
          </p:cNvSpPr>
          <p:nvPr/>
        </p:nvSpPr>
        <p:spPr>
          <a:xfrm>
            <a:off x="1979712" y="764704"/>
            <a:ext cx="4968478" cy="5040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9218" name="Picture 2" descr="Cressi Palau Saf, Pinne Corte Regolabili per Nuoto e Snorkeling Unisex  Adulto : Amazon.it: Sport e tempo libero">
            <a:extLst>
              <a:ext uri="{FF2B5EF4-FFF2-40B4-BE49-F238E27FC236}">
                <a16:creationId xmlns:a16="http://schemas.microsoft.com/office/drawing/2014/main" id="{B1A5A454-4212-4EA8-AA62-692C95BF3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73" y="1124744"/>
            <a:ext cx="27241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07F646C-1855-4452-89E1-5918E2CF83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51"/>
          <a:stretch/>
        </p:blipFill>
        <p:spPr>
          <a:xfrm>
            <a:off x="6349175" y="1169571"/>
            <a:ext cx="2471297" cy="2458725"/>
          </a:xfrm>
          <a:prstGeom prst="rect">
            <a:avLst/>
          </a:prstGeom>
        </p:spPr>
      </p:pic>
      <p:pic>
        <p:nvPicPr>
          <p:cNvPr id="9220" name="Picture 4" descr="Com&amp;#39;è fatto il salame? :: ProDiGus">
            <a:extLst>
              <a:ext uri="{FF2B5EF4-FFF2-40B4-BE49-F238E27FC236}">
                <a16:creationId xmlns:a16="http://schemas.microsoft.com/office/drawing/2014/main" id="{70137EB5-E36C-4594-BE6D-8D63CB50C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60" y="1167686"/>
            <a:ext cx="3163208" cy="209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38BA810-D497-4EAA-A88B-9F90E1AA6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35" y="3264587"/>
            <a:ext cx="2624918" cy="31782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7D32447-9DBA-495B-AC12-54657D3DD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026" y="3270101"/>
            <a:ext cx="2619375" cy="17430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BF46ED6-6EBC-4E9A-BB58-6784832C8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364" y="3782219"/>
            <a:ext cx="3153951" cy="209881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C9ECFDF-EEF7-4655-8F97-D37EE1C54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2376" y="4904717"/>
            <a:ext cx="234315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0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42443A25-E764-43AF-97CB-7078404E0282}"/>
              </a:ext>
            </a:extLst>
          </p:cNvPr>
          <p:cNvSpPr txBox="1">
            <a:spLocks/>
          </p:cNvSpPr>
          <p:nvPr/>
        </p:nvSpPr>
        <p:spPr>
          <a:xfrm>
            <a:off x="160367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BUON SENSO - focus</a:t>
            </a:r>
            <a:endParaRPr lang="it-IT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endParaRPr lang="it-IT" sz="3200" b="1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84C3555B-D507-4468-AD7B-98E1E3FFF332}"/>
              </a:ext>
            </a:extLst>
          </p:cNvPr>
          <p:cNvSpPr txBox="1">
            <a:spLocks/>
          </p:cNvSpPr>
          <p:nvPr/>
        </p:nvSpPr>
        <p:spPr>
          <a:xfrm>
            <a:off x="1979712" y="764704"/>
            <a:ext cx="4968478" cy="5040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253036B-E286-4F6B-A8D9-1B383B3B1332}"/>
              </a:ext>
            </a:extLst>
          </p:cNvPr>
          <p:cNvSpPr/>
          <p:nvPr/>
        </p:nvSpPr>
        <p:spPr>
          <a:xfrm>
            <a:off x="323527" y="980728"/>
            <a:ext cx="84206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Piccole spese  distal.piccolespese@unibo.it</a:t>
            </a:r>
          </a:p>
          <a:p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Acquisti eccezionali, UNICO caso di rimborso, per beni NON disponibili in nessun altro canale di acquisto.</a:t>
            </a:r>
          </a:p>
          <a:p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Max 50 € per diem, </a:t>
            </a:r>
            <a:r>
              <a:rPr lang="it-IT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preautorizzate</a:t>
            </a: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strutturati, rimborso ENTRO il 10 del mese successivo</a:t>
            </a:r>
          </a:p>
          <a:p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8AB59C8-4299-40EC-A226-01D6BE788F3A}"/>
              </a:ext>
            </a:extLst>
          </p:cNvPr>
          <p:cNvSpPr/>
          <p:nvPr/>
        </p:nvSpPr>
        <p:spPr>
          <a:xfrm>
            <a:off x="323528" y="4565446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CC UNIBO</a:t>
            </a:r>
          </a:p>
          <a:p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Acquisti difficili, SOLO per merce acquistabile solo online </a:t>
            </a:r>
          </a:p>
        </p:txBody>
      </p:sp>
    </p:spTree>
    <p:extLst>
      <p:ext uri="{BB962C8B-B14F-4D97-AF65-F5344CB8AC3E}">
        <p14:creationId xmlns:p14="http://schemas.microsoft.com/office/powerpoint/2010/main" val="283728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2986E3BB-986A-4581-8F98-2E1269DB02C9}"/>
              </a:ext>
            </a:extLst>
          </p:cNvPr>
          <p:cNvSpPr txBox="1">
            <a:spLocks/>
          </p:cNvSpPr>
          <p:nvPr/>
        </p:nvSpPr>
        <p:spPr>
          <a:xfrm>
            <a:off x="155431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Miscellanea</a:t>
            </a:r>
            <a:endParaRPr lang="it-IT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6640348-800F-4D0D-B179-F351F1528F51}"/>
              </a:ext>
            </a:extLst>
          </p:cNvPr>
          <p:cNvSpPr/>
          <p:nvPr/>
        </p:nvSpPr>
        <p:spPr>
          <a:xfrm>
            <a:off x="389867" y="1412776"/>
            <a:ext cx="860552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Whatever </a:t>
            </a:r>
            <a:r>
              <a:rPr lang="it-IT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happens</a:t>
            </a: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mail to </a:t>
            </a: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hlinkClick r:id="rId2"/>
              </a:rPr>
              <a:t>distal.rda-web@unibo.it</a:t>
            </a: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DDT/conferme avvenuto servizio, mail to distal.rda-web.it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Ordini su TD a consumo – dettagli area riservata: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Nella descrizione dell’ordine TD NOME FORNITORE, così che possiamo intercettarlo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Canale di acquisto – ORDINE A CONSUMO, indicando nome fornitore e numero della trattativa a consumo</a:t>
            </a:r>
          </a:p>
        </p:txBody>
      </p:sp>
    </p:spTree>
    <p:extLst>
      <p:ext uri="{BB962C8B-B14F-4D97-AF65-F5344CB8AC3E}">
        <p14:creationId xmlns:p14="http://schemas.microsoft.com/office/powerpoint/2010/main" val="307429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2986E3BB-986A-4581-8F98-2E1269DB02C9}"/>
              </a:ext>
            </a:extLst>
          </p:cNvPr>
          <p:cNvSpPr txBox="1">
            <a:spLocks/>
          </p:cNvSpPr>
          <p:nvPr/>
        </p:nvSpPr>
        <p:spPr>
          <a:xfrm>
            <a:off x="155431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Miscellanea</a:t>
            </a:r>
            <a:endParaRPr lang="it-IT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6640348-800F-4D0D-B179-F351F1528F51}"/>
              </a:ext>
            </a:extLst>
          </p:cNvPr>
          <p:cNvSpPr/>
          <p:nvPr/>
        </p:nvSpPr>
        <p:spPr>
          <a:xfrm>
            <a:off x="389867" y="1412776"/>
            <a:ext cx="860552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Whatever </a:t>
            </a:r>
            <a:r>
              <a:rPr lang="it-IT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happens</a:t>
            </a: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mail to distal.rda-web@unibo.it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Ordini su TD a consumo: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Nella descrizione dell’ordine TD SIAD, così che possiamo intercettarlo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Canale di acquisto – ORDINE A CONSUMO, indicando nome fornitore e numero della trattativa a consumo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4CD69D-8452-46BD-9ED2-93B3DE365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10800" r="11414" b="6601"/>
          <a:stretch/>
        </p:blipFill>
        <p:spPr>
          <a:xfrm>
            <a:off x="361269" y="908720"/>
            <a:ext cx="8578716" cy="51125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2BC54DC-0D7C-4919-AA94-AACC778BBD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5" t="10800" r="11414" b="10800"/>
          <a:stretch/>
        </p:blipFill>
        <p:spPr>
          <a:xfrm>
            <a:off x="1895200" y="2708920"/>
            <a:ext cx="7128792" cy="4032448"/>
          </a:xfrm>
          <a:prstGeom prst="rect">
            <a:avLst/>
          </a:prstGeom>
        </p:spPr>
      </p:pic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C66A8796-3D04-42F7-AE15-779728D6799D}"/>
              </a:ext>
            </a:extLst>
          </p:cNvPr>
          <p:cNvSpPr/>
          <p:nvPr/>
        </p:nvSpPr>
        <p:spPr>
          <a:xfrm>
            <a:off x="2123728" y="5612222"/>
            <a:ext cx="5928486" cy="506933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AE226F-6DA6-48DF-AD09-6C2F9AFF37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3" t="20601" r="9837" b="5201"/>
          <a:stretch/>
        </p:blipFill>
        <p:spPr>
          <a:xfrm>
            <a:off x="948214" y="915828"/>
            <a:ext cx="748883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0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2986E3BB-986A-4581-8F98-2E1269DB02C9}"/>
              </a:ext>
            </a:extLst>
          </p:cNvPr>
          <p:cNvSpPr txBox="1">
            <a:spLocks/>
          </p:cNvSpPr>
          <p:nvPr/>
        </p:nvSpPr>
        <p:spPr>
          <a:xfrm>
            <a:off x="155431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Miscellanea</a:t>
            </a:r>
            <a:endParaRPr lang="it-IT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6640348-800F-4D0D-B179-F351F1528F51}"/>
              </a:ext>
            </a:extLst>
          </p:cNvPr>
          <p:cNvSpPr/>
          <p:nvPr/>
        </p:nvSpPr>
        <p:spPr>
          <a:xfrm>
            <a:off x="389867" y="1412776"/>
            <a:ext cx="86055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Per ordini aperti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COOP: mail to </a:t>
            </a: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hlinkClick r:id="rId2"/>
              </a:rPr>
              <a:t>distal.acquisticoop@unibo.it</a:t>
            </a: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SPEDIZIONIERI: CC mail to </a:t>
            </a: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hlinkClick r:id="rId3"/>
              </a:rPr>
              <a:t>distal.spedizioni@unibo.it</a:t>
            </a: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Azoto liquido SIAD: mail to </a:t>
            </a: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hlinkClick r:id="rId4"/>
              </a:rPr>
              <a:t>distal.rda-web@unibo.it</a:t>
            </a: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(Filippini)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Eventuali ordini aperti specifici di gruppi di ricerca: mail to distal.rda-web@unibo.it</a:t>
            </a:r>
          </a:p>
        </p:txBody>
      </p:sp>
    </p:spTree>
    <p:extLst>
      <p:ext uri="{BB962C8B-B14F-4D97-AF65-F5344CB8AC3E}">
        <p14:creationId xmlns:p14="http://schemas.microsoft.com/office/powerpoint/2010/main" val="115562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2986E3BB-986A-4581-8F98-2E1269DB02C9}"/>
              </a:ext>
            </a:extLst>
          </p:cNvPr>
          <p:cNvSpPr txBox="1">
            <a:spLocks/>
          </p:cNvSpPr>
          <p:nvPr/>
        </p:nvSpPr>
        <p:spPr>
          <a:xfrm>
            <a:off x="155431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Miscellanea</a:t>
            </a:r>
            <a:endParaRPr lang="it-IT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6640348-800F-4D0D-B179-F351F1528F51}"/>
              </a:ext>
            </a:extLst>
          </p:cNvPr>
          <p:cNvSpPr/>
          <p:nvPr/>
        </p:nvSpPr>
        <p:spPr>
          <a:xfrm>
            <a:off x="389867" y="1412776"/>
            <a:ext cx="86055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URGENTE = EMERGENZA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È andato a fuoco / allagato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Prova errata da rimediare tempestivamente – es. progetto in chiusura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Piaghe d’Egitto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Emergenza sanitaria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Beni in OGGETTIVA rapida indisponibilità dei fornitori – es. guanti (?)</a:t>
            </a:r>
          </a:p>
          <a:p>
            <a:pPr lvl="1"/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7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2986E3BB-986A-4581-8F98-2E1269DB02C9}"/>
              </a:ext>
            </a:extLst>
          </p:cNvPr>
          <p:cNvSpPr txBox="1">
            <a:spLocks/>
          </p:cNvSpPr>
          <p:nvPr/>
        </p:nvSpPr>
        <p:spPr>
          <a:xfrm>
            <a:off x="155431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Miscellanea</a:t>
            </a:r>
            <a:endParaRPr lang="it-IT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6640348-800F-4D0D-B179-F351F1528F51}"/>
              </a:ext>
            </a:extLst>
          </p:cNvPr>
          <p:cNvSpPr/>
          <p:nvPr/>
        </p:nvSpPr>
        <p:spPr>
          <a:xfrm>
            <a:off x="389867" y="1412776"/>
            <a:ext cx="860552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L’ordine formale transita sempre dall’amministrazione al fornitore – voi in conoscenza all’invio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DOPO l’invio, fornitura / servizio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DOPO l’invio, fornitura / servizio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DOPO l’invio, fornitura / servizio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DOPO l’invio, fornitura / servizio</a:t>
            </a:r>
          </a:p>
          <a:p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 avvenuta fornitura/servizio, DDT o conferma di avvenuto servizio o non potremo pagare</a:t>
            </a:r>
          </a:p>
          <a:p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6F80D4E-988E-46E7-A70A-77E6D1D65E95}"/>
              </a:ext>
            </a:extLst>
          </p:cNvPr>
          <p:cNvSpPr/>
          <p:nvPr/>
        </p:nvSpPr>
        <p:spPr>
          <a:xfrm rot="20087997">
            <a:off x="494795" y="2149619"/>
            <a:ext cx="8154409" cy="1800200"/>
          </a:xfrm>
          <a:prstGeom prst="rect">
            <a:avLst/>
          </a:prstGeom>
          <a:solidFill>
            <a:srgbClr val="FFFF00"/>
          </a:solidFill>
          <a:ln>
            <a:solidFill>
              <a:srgbClr val="BD2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 PA NON PUO’ MAI FARE PAGAMENTI ANTICIPATI </a:t>
            </a:r>
          </a:p>
          <a:p>
            <a:pPr algn="ctr"/>
            <a:r>
              <a:rPr lang="it-IT" sz="24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 ORDINI A POSTERIORI</a:t>
            </a:r>
            <a:endParaRPr lang="en-US" sz="24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54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2986E3BB-986A-4581-8F98-2E1269DB02C9}"/>
              </a:ext>
            </a:extLst>
          </p:cNvPr>
          <p:cNvSpPr txBox="1">
            <a:spLocks/>
          </p:cNvSpPr>
          <p:nvPr/>
        </p:nvSpPr>
        <p:spPr>
          <a:xfrm>
            <a:off x="155431" y="260648"/>
            <a:ext cx="8804121" cy="2386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Miscellanea</a:t>
            </a:r>
            <a:endParaRPr lang="it-IT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1200150" lvl="2" indent="0" algn="r">
              <a:buFont typeface="Arial" panose="020B0604020202020204" pitchFamily="34" charset="0"/>
              <a:buNone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0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000" dirty="0">
              <a:solidFill>
                <a:schemeClr val="accent6">
                  <a:lumMod val="7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6640348-800F-4D0D-B179-F351F1528F51}"/>
              </a:ext>
            </a:extLst>
          </p:cNvPr>
          <p:cNvSpPr/>
          <p:nvPr/>
        </p:nvSpPr>
        <p:spPr>
          <a:xfrm>
            <a:off x="0" y="1052736"/>
            <a:ext cx="90970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Per qualsiasi dubbio o richiesta, noi siamo a disposizione</a:t>
            </a:r>
          </a:p>
          <a:p>
            <a:pPr algn="ctr"/>
            <a:r>
              <a:rPr lang="it-IT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PRIMA di avere problemi </a:t>
            </a:r>
          </a:p>
        </p:txBody>
      </p:sp>
      <p:pic>
        <p:nvPicPr>
          <p:cNvPr id="1026" name="Picture 2" descr="BEND THE KNEE House Daenerys Targaryen game of thrones dragon King T-Shirt  | eBay">
            <a:extLst>
              <a:ext uri="{FF2B5EF4-FFF2-40B4-BE49-F238E27FC236}">
                <a16:creationId xmlns:a16="http://schemas.microsoft.com/office/drawing/2014/main" id="{3C7F5377-FAF9-40DF-97DD-04EE99C24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73" y="2006843"/>
            <a:ext cx="4086453" cy="40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19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B90AC3-5654-4C43-AE00-C626747AD052}"/>
              </a:ext>
            </a:extLst>
          </p:cNvPr>
          <p:cNvSpPr txBox="1"/>
          <p:nvPr/>
        </p:nvSpPr>
        <p:spPr>
          <a:xfrm>
            <a:off x="4114800" y="28541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AE68C9-AA45-4AA2-A084-1BB14805B835}"/>
              </a:ext>
            </a:extLst>
          </p:cNvPr>
          <p:cNvSpPr txBox="1"/>
          <p:nvPr/>
        </p:nvSpPr>
        <p:spPr>
          <a:xfrm>
            <a:off x="4543396" y="494116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Bookman Old Style" panose="02050604050505020204" pitchFamily="18" charset="0"/>
              </a:rPr>
              <a:t>Order.</a:t>
            </a:r>
          </a:p>
        </p:txBody>
      </p:sp>
      <p:pic>
        <p:nvPicPr>
          <p:cNvPr id="7" name="Picture 2" descr="Immagine">
            <a:extLst>
              <a:ext uri="{FF2B5EF4-FFF2-40B4-BE49-F238E27FC236}">
                <a16:creationId xmlns:a16="http://schemas.microsoft.com/office/drawing/2014/main" id="{6321B0EF-78BE-4B73-895D-63075D6D2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0648"/>
            <a:ext cx="857250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EA8E6C-31F2-41D3-A41A-C5DB9BE6CF9C}"/>
              </a:ext>
            </a:extLst>
          </p:cNvPr>
          <p:cNvSpPr txBox="1"/>
          <p:nvPr/>
        </p:nvSpPr>
        <p:spPr>
          <a:xfrm>
            <a:off x="4572000" y="4941168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Order.</a:t>
            </a:r>
          </a:p>
        </p:txBody>
      </p:sp>
    </p:spTree>
    <p:extLst>
      <p:ext uri="{BB962C8B-B14F-4D97-AF65-F5344CB8AC3E}">
        <p14:creationId xmlns:p14="http://schemas.microsoft.com/office/powerpoint/2010/main" val="19863106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Shining (film) - Wikipedia">
            <a:extLst>
              <a:ext uri="{FF2B5EF4-FFF2-40B4-BE49-F238E27FC236}">
                <a16:creationId xmlns:a16="http://schemas.microsoft.com/office/drawing/2014/main" id="{9271BB97-4B58-4C48-8A49-25708F94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2" y="1246680"/>
            <a:ext cx="8370754" cy="477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testo 1">
            <a:extLst>
              <a:ext uri="{FF2B5EF4-FFF2-40B4-BE49-F238E27FC236}">
                <a16:creationId xmlns:a16="http://schemas.microsoft.com/office/drawing/2014/main" id="{8ED384A3-E1B0-4BD2-ADFC-3E72D0C4E93D}"/>
              </a:ext>
            </a:extLst>
          </p:cNvPr>
          <p:cNvSpPr txBox="1">
            <a:spLocks/>
          </p:cNvSpPr>
          <p:nvPr/>
        </p:nvSpPr>
        <p:spPr>
          <a:xfrm rot="10800000" flipV="1">
            <a:off x="611560" y="404662"/>
            <a:ext cx="7200800" cy="12961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BD2B0B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AVETE DOMANDE!?!?</a:t>
            </a:r>
            <a:endParaRPr lang="it-IT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1470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Ufficio Approvvigionamenti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/>
              <a:t>distal</a:t>
            </a:r>
            <a:r>
              <a:rPr lang="it-IT" dirty="0"/>
              <a:t>.rda-web@unibo.it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1CE0843-1771-4B1A-A5C7-99B62966A0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/>
              <a:t>DISTAL</a:t>
            </a:r>
          </a:p>
        </p:txBody>
      </p:sp>
    </p:spTree>
    <p:extLst>
      <p:ext uri="{BB962C8B-B14F-4D97-AF65-F5344CB8AC3E}">
        <p14:creationId xmlns:p14="http://schemas.microsoft.com/office/powerpoint/2010/main" val="2269412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1981831-AD7A-4233-8C16-51B76E4DA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581128"/>
            <a:ext cx="2114550" cy="21145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B867F8C-21BC-4D1E-963A-9093B48BA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2" y="422407"/>
            <a:ext cx="4286250" cy="3219450"/>
          </a:xfrm>
          <a:prstGeom prst="rect">
            <a:avLst/>
          </a:prstGeom>
        </p:spPr>
      </p:pic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5E5AC376-04E1-4932-8959-E7D649353503}"/>
              </a:ext>
            </a:extLst>
          </p:cNvPr>
          <p:cNvSpPr txBox="1">
            <a:spLocks/>
          </p:cNvSpPr>
          <p:nvPr/>
        </p:nvSpPr>
        <p:spPr>
          <a:xfrm>
            <a:off x="4860032" y="573198"/>
            <a:ext cx="4583327" cy="7786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 SERVE?</a:t>
            </a:r>
          </a:p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QUANTO COSTA?</a:t>
            </a:r>
          </a:p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CHI PAGA?</a:t>
            </a:r>
          </a:p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 CHI LA COMPRO?</a:t>
            </a:r>
          </a:p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PERCHE’?</a:t>
            </a:r>
          </a:p>
        </p:txBody>
      </p:sp>
      <p:pic>
        <p:nvPicPr>
          <p:cNvPr id="1026" name="Picture 2" descr="Cartoon car | Stock vector | Colourbox">
            <a:extLst>
              <a:ext uri="{FF2B5EF4-FFF2-40B4-BE49-F238E27FC236}">
                <a16:creationId xmlns:a16="http://schemas.microsoft.com/office/drawing/2014/main" id="{B80BC58F-64D9-4EB8-890E-4B64E3BA4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351" y="2928540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uoto, portafoglio., cartone animato, presa a terra, uomo. | CanStock">
            <a:extLst>
              <a:ext uri="{FF2B5EF4-FFF2-40B4-BE49-F238E27FC236}">
                <a16:creationId xmlns:a16="http://schemas.microsoft.com/office/drawing/2014/main" id="{AA306C13-94CE-4673-B5D1-8F41727A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73016"/>
            <a:ext cx="20383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75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5E5AC376-04E1-4932-8959-E7D649353503}"/>
              </a:ext>
            </a:extLst>
          </p:cNvPr>
          <p:cNvSpPr txBox="1">
            <a:spLocks/>
          </p:cNvSpPr>
          <p:nvPr/>
        </p:nvSpPr>
        <p:spPr>
          <a:xfrm>
            <a:off x="179512" y="573198"/>
            <a:ext cx="9263847" cy="7786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 SERVE? QUANTO COSTA? </a:t>
            </a:r>
          </a:p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 CHI LA COMPRO? PERCHE’?</a:t>
            </a:r>
          </a:p>
        </p:txBody>
      </p:sp>
      <p:pic>
        <p:nvPicPr>
          <p:cNvPr id="7" name="Picture 2" descr="frankenstein-junior | F2 CULTURA">
            <a:extLst>
              <a:ext uri="{FF2B5EF4-FFF2-40B4-BE49-F238E27FC236}">
                <a16:creationId xmlns:a16="http://schemas.microsoft.com/office/drawing/2014/main" id="{40A5AFEF-C9C0-430B-983F-33571EE40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4" y="1888059"/>
            <a:ext cx="8418491" cy="26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D8F1AE22-9FDE-479C-A2A8-D7D5A89AD17B}"/>
              </a:ext>
            </a:extLst>
          </p:cNvPr>
          <p:cNvSpPr txBox="1">
            <a:spLocks/>
          </p:cNvSpPr>
          <p:nvPr/>
        </p:nvSpPr>
        <p:spPr>
          <a:xfrm>
            <a:off x="-59925" y="4882607"/>
            <a:ext cx="9263847" cy="7786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… allora paga UNIBO!</a:t>
            </a:r>
          </a:p>
        </p:txBody>
      </p:sp>
    </p:spTree>
    <p:extLst>
      <p:ext uri="{BB962C8B-B14F-4D97-AF65-F5344CB8AC3E}">
        <p14:creationId xmlns:p14="http://schemas.microsoft.com/office/powerpoint/2010/main" val="3509723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DCFAE7DC-0254-4EDF-AF74-66D2516A18A5}"/>
              </a:ext>
            </a:extLst>
          </p:cNvPr>
          <p:cNvSpPr txBox="1">
            <a:spLocks/>
          </p:cNvSpPr>
          <p:nvPr/>
        </p:nvSpPr>
        <p:spPr>
          <a:xfrm>
            <a:off x="856663" y="2432051"/>
            <a:ext cx="7848872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ORDINE = CONTRATTO </a:t>
            </a:r>
          </a:p>
          <a:p>
            <a:pPr algn="ctr"/>
            <a:r>
              <a:rPr lang="it-IT" sz="2800" dirty="0">
                <a:solidFill>
                  <a:srgbClr val="BD2B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tra committente PA e fornitore</a:t>
            </a:r>
          </a:p>
          <a:p>
            <a:pPr algn="ctr"/>
            <a:endParaRPr lang="it-IT" sz="28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rgbClr val="BD2B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it-IT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886603FB-618F-4B9A-83BE-C0BCF731DA52}"/>
              </a:ext>
            </a:extLst>
          </p:cNvPr>
          <p:cNvSpPr txBox="1">
            <a:spLocks/>
          </p:cNvSpPr>
          <p:nvPr/>
        </p:nvSpPr>
        <p:spPr>
          <a:xfrm>
            <a:off x="345788" y="3429000"/>
            <a:ext cx="8870623" cy="1340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2" name="Picture 4" descr="Rules of the Game approved for 2022-24 &amp;gt; World ParaVolleyWorld ParaVolley">
            <a:extLst>
              <a:ext uri="{FF2B5EF4-FFF2-40B4-BE49-F238E27FC236}">
                <a16:creationId xmlns:a16="http://schemas.microsoft.com/office/drawing/2014/main" id="{78007B70-D9A3-431E-B881-0510D976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970" y="3964901"/>
            <a:ext cx="341750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1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OPERTIN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IAPOSI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USURA">
  <a:themeElements>
    <a:clrScheme name="Personalizzat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EEECE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4500</TotalTime>
  <Words>2010</Words>
  <Application>Microsoft Office PowerPoint</Application>
  <PresentationFormat>Presentazione su schermo (4:3)</PresentationFormat>
  <Paragraphs>491</Paragraphs>
  <Slides>61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61</vt:i4>
      </vt:variant>
    </vt:vector>
  </HeadingPairs>
  <TitlesOfParts>
    <vt:vector size="70" baseType="lpstr">
      <vt:lpstr>Arial</vt:lpstr>
      <vt:lpstr>Bookman Old Style</vt:lpstr>
      <vt:lpstr>Calibri</vt:lpstr>
      <vt:lpstr>Century Gothic</vt:lpstr>
      <vt:lpstr>Ebrima</vt:lpstr>
      <vt:lpstr>Wingdings</vt:lpstr>
      <vt:lpstr>COPERTINA</vt:lpstr>
      <vt:lpstr>DIAPOSITIVE</vt:lpstr>
      <vt:lpstr>CHIUSURA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Bologna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Francesca Borghi</cp:lastModifiedBy>
  <cp:revision>213</cp:revision>
  <dcterms:created xsi:type="dcterms:W3CDTF">2017-11-13T10:11:35Z</dcterms:created>
  <dcterms:modified xsi:type="dcterms:W3CDTF">2022-02-10T14:15:12Z</dcterms:modified>
</cp:coreProperties>
</file>